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09" r:id="rId2"/>
    <p:sldMasterId id="2147483721" r:id="rId3"/>
    <p:sldMasterId id="2147483739" r:id="rId4"/>
    <p:sldMasterId id="2147483756" r:id="rId5"/>
    <p:sldMasterId id="2147483768" r:id="rId6"/>
    <p:sldMasterId id="2147483780" r:id="rId7"/>
    <p:sldMasterId id="2147483792" r:id="rId8"/>
    <p:sldMasterId id="2147483804" r:id="rId9"/>
  </p:sldMasterIdLst>
  <p:notesMasterIdLst>
    <p:notesMasterId r:id="rId20"/>
  </p:notesMasterIdLst>
  <p:sldIdLst>
    <p:sldId id="256" r:id="rId10"/>
    <p:sldId id="257" r:id="rId11"/>
    <p:sldId id="258" r:id="rId12"/>
    <p:sldId id="259" r:id="rId13"/>
    <p:sldId id="260" r:id="rId14"/>
    <p:sldId id="261" r:id="rId15"/>
    <p:sldId id="262" r:id="rId16"/>
    <p:sldId id="263" r:id="rId17"/>
    <p:sldId id="265"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72" y="5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D27D7-67EE-4902-9C4A-E21246A36E45}" type="datetimeFigureOut">
              <a:rPr lang="zh-CN" altLang="en-US" smtClean="0"/>
              <a:t>2017/11/14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15D93-326B-4DE6-9589-8C2D61E30643}" type="slidenum">
              <a:rPr lang="zh-CN" altLang="en-US" smtClean="0"/>
              <a:t>‹#›</a:t>
            </a:fld>
            <a:endParaRPr lang="zh-CN" altLang="en-US"/>
          </a:p>
        </p:txBody>
      </p:sp>
    </p:spTree>
    <p:extLst>
      <p:ext uri="{BB962C8B-B14F-4D97-AF65-F5344CB8AC3E}">
        <p14:creationId xmlns:p14="http://schemas.microsoft.com/office/powerpoint/2010/main" val="25832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25282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41978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11348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1363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56435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17356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4210D-C35A-4262-BB05-D6FF9919DA9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C9621C-4D1D-4A92-A29A-EC0D16623C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B55261-6DF6-4FD3-86EF-EF3E118F45DF}"/>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B69669E9-A7FB-4995-900F-95538CDB882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8D50E9D3-BD33-41F6-8799-DD5FE5A726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14856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3F657-7D96-468D-9AC6-8E05C31C8E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52C093-25FE-45A7-A4C4-CA3A5A25A6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87CA46-BD08-47AA-8654-9914664367E9}"/>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114506BF-F90E-4676-BDD8-C4BB081AB7AF}"/>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8DFDE09D-39C1-4000-908B-A3472639A18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0659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1E970-DD57-4A0A-B7A0-E204BE23FB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D93D06B-FCED-4708-8BDF-AD4A5A1311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F97F49E-0274-4311-A1F4-C086A27B5290}"/>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8CC6E05B-A585-4397-92A6-C717A0DFFDAE}"/>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F7EAE5A1-8534-426A-9946-DB5CC02F91C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740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25488-E3F3-4387-899A-5CB20C9428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EED721-147F-469C-8F51-FBF8E6A342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E70761D-D07D-454F-AF0E-0DE932037ED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F103B6-E8F1-4863-9FD9-1F670B5F1A0A}"/>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页脚占位符 5">
            <a:extLst>
              <a:ext uri="{FF2B5EF4-FFF2-40B4-BE49-F238E27FC236}">
                <a16:creationId xmlns:a16="http://schemas.microsoft.com/office/drawing/2014/main" id="{87893CB3-E0BB-4416-8B2D-F63024E301C7}"/>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B3EB6056-8BC0-4228-8A80-5C7D579B14D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8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F76B0-5D1F-436D-A789-AB63918B05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CCF563-6F30-4AAD-9011-D66C9C659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D9137B8-530C-416E-922D-6FB44448420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D85AF2D-DB86-4E91-80A5-112465336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2C576CB-31A2-450D-8460-652374C5F3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E5C65B-2EAC-4E08-8A4D-9588F1592B6B}"/>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页脚占位符 7">
            <a:extLst>
              <a:ext uri="{FF2B5EF4-FFF2-40B4-BE49-F238E27FC236}">
                <a16:creationId xmlns:a16="http://schemas.microsoft.com/office/drawing/2014/main" id="{24297A08-3A67-43EB-9FAD-917BFD6785EC}"/>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69191D6B-4933-4A76-8DBA-B1D5452E1FD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70085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A7668-5F2F-4A35-841A-C9A89D97272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76F3A0-7CF0-446B-80CF-2B190E3787F0}"/>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页脚占位符 3">
            <a:extLst>
              <a:ext uri="{FF2B5EF4-FFF2-40B4-BE49-F238E27FC236}">
                <a16:creationId xmlns:a16="http://schemas.microsoft.com/office/drawing/2014/main" id="{2379E1F8-FF4B-4A17-95D8-5EF2EEFD8099}"/>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961697A7-BF64-4513-A027-7EBF378CCE6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77367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284EFE-75DD-4545-840A-20B99106D692}"/>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页脚占位符 2">
            <a:extLst>
              <a:ext uri="{FF2B5EF4-FFF2-40B4-BE49-F238E27FC236}">
                <a16:creationId xmlns:a16="http://schemas.microsoft.com/office/drawing/2014/main" id="{14C9568A-3A7F-47FF-A104-5BE5ACC3D404}"/>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619768BD-991C-4309-A0EC-776CAA0A05C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8738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7524F-D9A1-4BB9-89E1-D77A8D76E7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CDEDC2-803A-49C7-A15D-0EEC42C2B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D3F5C6D-9A38-4868-8B8C-69D29AE3D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D9BF805-FED5-413E-B154-9A4354AC33AB}"/>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页脚占位符 5">
            <a:extLst>
              <a:ext uri="{FF2B5EF4-FFF2-40B4-BE49-F238E27FC236}">
                <a16:creationId xmlns:a16="http://schemas.microsoft.com/office/drawing/2014/main" id="{CF7F690D-82D2-4711-8562-82D568BEF045}"/>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8132E73E-80C3-464F-ACEF-859EB122BBF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74896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66283-12F2-472D-8AB8-07F4548706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B0E04F-832E-45A5-87B2-09B3BDC44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D69662-54E6-463C-B7AF-6763E0A4B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B579A95-31B5-4A7A-A749-0E16641FDE74}"/>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页脚占位符 5">
            <a:extLst>
              <a:ext uri="{FF2B5EF4-FFF2-40B4-BE49-F238E27FC236}">
                <a16:creationId xmlns:a16="http://schemas.microsoft.com/office/drawing/2014/main" id="{87F9517C-300C-4BB2-BD16-B16106D362A2}"/>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92EBF65B-B139-464E-B4C4-CF45DC6C503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44717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DFC80-C953-44ED-A0BC-4D89168058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5607D5-DFAB-4858-BC4F-697AEA76EF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382365-60DC-4AE6-AD86-A0C7701331FF}"/>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E9998321-14E3-4918-B474-7D5EAFE56354}"/>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A85BF252-F165-46D9-890F-E752EFF081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66454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C80E44-95AB-4694-8DA7-C5A562D2B51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79E1B7-9F07-46E7-9CA0-E1A13AEEBD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93CD82-63A9-47BF-A667-8513DA7D5966}"/>
              </a:ext>
            </a:extLst>
          </p:cNvPr>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292EF126-1505-4446-B024-86A948204174}"/>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EC2CE2F5-5D9A-4431-A3BD-08B87B7B68C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02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8414583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788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144637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406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0528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109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3139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1416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0497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7637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3303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05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959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3207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603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306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0163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9429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225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5233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2937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593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7546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7250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347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381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769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61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6402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3960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45388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881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3725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9030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31326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53734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05689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1984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52675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83430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159348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39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7883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5769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72129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13104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58589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98230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13758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31221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441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213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89945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6998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00016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899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27209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91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34810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9202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72455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16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1708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33697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10783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6721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6464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32297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110193234"/>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092012"/>
      </p:ext>
    </p:extLst>
  </p:cSld>
  <p:clrMapOvr>
    <a:masterClrMapping/>
  </p:clrMapOvr>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1400700"/>
      </p:ext>
    </p:extLst>
  </p:cSld>
  <p:clrMapOvr>
    <a:masterClrMapping/>
  </p:clrMapOvr>
  <p:extLst mod="1">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536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41831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06354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3377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22789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6100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93667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64183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68552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2200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934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7.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0.jp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0.jp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9.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11/14/2017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765451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731696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633003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78257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8372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925862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11/14/2017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00085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B10886-C13B-427F-BA37-7AA3F9340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141D056-E80C-4441-99D4-9B6D2BFD3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BAE789-FDFD-4042-BA14-C676994F4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11/14/2017</a:t>
            </a:fld>
            <a:endParaRPr lang="en-US" dirty="0"/>
          </a:p>
        </p:txBody>
      </p:sp>
      <p:sp>
        <p:nvSpPr>
          <p:cNvPr id="5" name="页脚占位符 4">
            <a:extLst>
              <a:ext uri="{FF2B5EF4-FFF2-40B4-BE49-F238E27FC236}">
                <a16:creationId xmlns:a16="http://schemas.microsoft.com/office/drawing/2014/main" id="{3B0DFAA4-CB0C-4B36-8F5D-7F4580C60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E4AF5A8A-D75F-41E6-9E85-CCACE14D38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100486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 Target="slide5.xml"/><Relationship Id="rId7" Type="http://schemas.openxmlformats.org/officeDocument/2006/relationships/image" Target="../media/image14.jpg"/><Relationship Id="rId2" Type="http://schemas.openxmlformats.org/officeDocument/2006/relationships/slide" Target="slide3.xml"/><Relationship Id="rId1" Type="http://schemas.openxmlformats.org/officeDocument/2006/relationships/slideLayout" Target="../slideLayouts/slideLayout24.xml"/><Relationship Id="rId6" Type="http://schemas.openxmlformats.org/officeDocument/2006/relationships/image" Target="../media/image13.jpg"/><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baike.baidu.com/item/%E5%BC%80%E5%B0%81/122642" TargetMode="External"/><Relationship Id="rId1" Type="http://schemas.openxmlformats.org/officeDocument/2006/relationships/slideLayout" Target="../slideLayouts/slideLayout35.xml"/><Relationship Id="rId5" Type="http://schemas.openxmlformats.org/officeDocument/2006/relationships/image" Target="../media/image18.jpeg"/><Relationship Id="rId4" Type="http://schemas.openxmlformats.org/officeDocument/2006/relationships/hyperlink" Target="https://baike.baidu.com/pic/%E5%BC%80%E5%B0%81/122642/0/0b55b319ebc4b745b42a7e57c5fc1e178a821531?fr=lemma&amp;ct=single" TargetMode="Externa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9.xml"/><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slide" Target="slide2.xml"/><Relationship Id="rId1" Type="http://schemas.openxmlformats.org/officeDocument/2006/relationships/slideLayout" Target="../slideLayouts/slideLayout90.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baike.baidu.com/pic/%E5%BC%80%E5%B0%81/122642/0/b219ebc4b74543a9f4734be11a178a82b90114b6?fr=lemma&amp;ct=single" TargetMode="External"/><Relationship Id="rId1" Type="http://schemas.openxmlformats.org/officeDocument/2006/relationships/slideLayout" Target="../slideLayouts/slideLayout24.xm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620AA5B-DF70-4CD6-B1E9-821CBFCBFBFF}"/>
              </a:ext>
            </a:extLst>
          </p:cNvPr>
          <p:cNvSpPr/>
          <p:nvPr/>
        </p:nvSpPr>
        <p:spPr>
          <a:xfrm>
            <a:off x="4488739" y="2390287"/>
            <a:ext cx="6445995" cy="1754326"/>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4">
                    <a:lumMod val="60000"/>
                    <a:lumOff val="40000"/>
                  </a:schemeClr>
                </a:solidFill>
                <a:effectLst>
                  <a:outerShdw blurRad="12700" dist="38100" dir="2700000" algn="tl" rotWithShape="0">
                    <a:schemeClr val="accent5">
                      <a:lumMod val="60000"/>
                      <a:lumOff val="40000"/>
                    </a:schemeClr>
                  </a:outerShdw>
                </a:effectLst>
              </a:rPr>
              <a:t>古城诗韵，传诵千年</a:t>
            </a:r>
            <a:endParaRPr lang="en-US" altLang="zh-CN" sz="5400" b="1" cap="none" spc="0" dirty="0">
              <a:ln w="9525">
                <a:solidFill>
                  <a:schemeClr val="bg1"/>
                </a:solidFill>
                <a:prstDash val="solid"/>
              </a:ln>
              <a:solidFill>
                <a:schemeClr val="accent4">
                  <a:lumMod val="60000"/>
                  <a:lumOff val="40000"/>
                </a:schemeClr>
              </a:solidFill>
              <a:effectLst>
                <a:outerShdw blurRad="12700" dist="38100" dir="2700000" algn="tl" rotWithShape="0">
                  <a:schemeClr val="accent5">
                    <a:lumMod val="60000"/>
                    <a:lumOff val="40000"/>
                  </a:schemeClr>
                </a:outerShdw>
              </a:effectLst>
            </a:endParaRPr>
          </a:p>
          <a:p>
            <a:pPr algn="ctr"/>
            <a:r>
              <a:rPr lang="en-US" altLang="zh-CN" sz="5400" b="1" dirty="0">
                <a:ln w="9525">
                  <a:solidFill>
                    <a:schemeClr val="bg1"/>
                  </a:solidFill>
                  <a:prstDash val="solid"/>
                </a:ln>
                <a:solidFill>
                  <a:schemeClr val="accent4">
                    <a:lumMod val="60000"/>
                    <a:lumOff val="40000"/>
                  </a:schemeClr>
                </a:solidFill>
                <a:effectLst>
                  <a:outerShdw blurRad="12700" dist="38100" dir="2700000" algn="tl" rotWithShape="0">
                    <a:schemeClr val="accent5">
                      <a:lumMod val="60000"/>
                      <a:lumOff val="40000"/>
                    </a:schemeClr>
                  </a:outerShdw>
                </a:effectLst>
              </a:rPr>
              <a:t>--</a:t>
            </a:r>
            <a:r>
              <a:rPr lang="zh-CN" altLang="en-US" sz="5400" b="1" dirty="0">
                <a:ln w="9525">
                  <a:solidFill>
                    <a:schemeClr val="bg1"/>
                  </a:solidFill>
                  <a:prstDash val="solid"/>
                </a:ln>
                <a:solidFill>
                  <a:schemeClr val="accent4">
                    <a:lumMod val="60000"/>
                    <a:lumOff val="40000"/>
                  </a:schemeClr>
                </a:solidFill>
                <a:effectLst>
                  <a:outerShdw blurRad="12700" dist="38100" dir="2700000" algn="tl" rotWithShape="0">
                    <a:schemeClr val="accent5">
                      <a:lumMod val="60000"/>
                      <a:lumOff val="40000"/>
                    </a:schemeClr>
                  </a:outerShdw>
                </a:effectLst>
              </a:rPr>
              <a:t>开封</a:t>
            </a:r>
            <a:endParaRPr lang="zh-CN" altLang="en-US" sz="5400" b="1" cap="none" spc="0" dirty="0">
              <a:ln w="9525">
                <a:solidFill>
                  <a:schemeClr val="bg1"/>
                </a:solidFill>
                <a:prstDash val="solid"/>
              </a:ln>
              <a:solidFill>
                <a:schemeClr val="accent4">
                  <a:lumMod val="60000"/>
                  <a:lumOff val="40000"/>
                </a:schemeClr>
              </a:solidFill>
              <a:effectLst>
                <a:outerShdw blurRad="12700" dist="38100" dir="2700000" algn="tl" rotWithShape="0">
                  <a:schemeClr val="accent5">
                    <a:lumMod val="60000"/>
                    <a:lumOff val="40000"/>
                  </a:schemeClr>
                </a:outerShdw>
              </a:effectLst>
            </a:endParaRPr>
          </a:p>
        </p:txBody>
      </p:sp>
      <p:sp>
        <p:nvSpPr>
          <p:cNvPr id="6" name="页脚占位符 5">
            <a:extLst>
              <a:ext uri="{FF2B5EF4-FFF2-40B4-BE49-F238E27FC236}">
                <a16:creationId xmlns:a16="http://schemas.microsoft.com/office/drawing/2014/main" id="{95D64B48-D059-440A-8830-73C4486FF321}"/>
              </a:ext>
            </a:extLst>
          </p:cNvPr>
          <p:cNvSpPr>
            <a:spLocks noGrp="1"/>
          </p:cNvSpPr>
          <p:nvPr>
            <p:ph type="ftr" sz="quarter" idx="11"/>
          </p:nvPr>
        </p:nvSpPr>
        <p:spPr/>
        <p:txBody>
          <a:bodyPr/>
          <a:lstStyle/>
          <a:p>
            <a:pPr algn="ctr"/>
            <a:r>
              <a:rPr lang="en-US" dirty="0"/>
              <a:t>1</a:t>
            </a:r>
          </a:p>
        </p:txBody>
      </p:sp>
      <p:pic>
        <p:nvPicPr>
          <p:cNvPr id="7" name="Key Sounds Label - 潮鳴り">
            <a:hlinkClick r:id="" action="ppaction://media"/>
            <a:extLst>
              <a:ext uri="{FF2B5EF4-FFF2-40B4-BE49-F238E27FC236}">
                <a16:creationId xmlns:a16="http://schemas.microsoft.com/office/drawing/2014/main" id="{33473A4B-661C-4DB6-B65F-3F81DFDAA0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rot="21383949">
            <a:off x="11704637" y="6858000"/>
            <a:ext cx="523875" cy="523875"/>
          </a:xfrm>
          <a:prstGeom prst="rect">
            <a:avLst/>
          </a:prstGeom>
        </p:spPr>
      </p:pic>
    </p:spTree>
    <p:extLst>
      <p:ext uri="{BB962C8B-B14F-4D97-AF65-F5344CB8AC3E}">
        <p14:creationId xmlns:p14="http://schemas.microsoft.com/office/powerpoint/2010/main" val="3073076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图片 9" descr="图片包含 自然&#10;&#10;已生成极高可信度的说明">
            <a:extLst>
              <a:ext uri="{FF2B5EF4-FFF2-40B4-BE49-F238E27FC236}">
                <a16:creationId xmlns:a16="http://schemas.microsoft.com/office/drawing/2014/main" id="{84A2A270-22CB-439D-8F58-F52AE64F7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525" y="-95249"/>
            <a:ext cx="21945597" cy="6857999"/>
          </a:xfrm>
          <a:prstGeom prst="rect">
            <a:avLst/>
          </a:prstGeom>
        </p:spPr>
      </p:pic>
      <p:sp>
        <p:nvSpPr>
          <p:cNvPr id="2" name="文本框 1">
            <a:extLst>
              <a:ext uri="{FF2B5EF4-FFF2-40B4-BE49-F238E27FC236}">
                <a16:creationId xmlns:a16="http://schemas.microsoft.com/office/drawing/2014/main" id="{2F01C2FA-C870-4E58-AA63-4A9D3B3D3D18}"/>
              </a:ext>
            </a:extLst>
          </p:cNvPr>
          <p:cNvSpPr txBox="1"/>
          <p:nvPr/>
        </p:nvSpPr>
        <p:spPr>
          <a:xfrm>
            <a:off x="7062907" y="552450"/>
            <a:ext cx="1661993" cy="6210300"/>
          </a:xfrm>
          <a:prstGeom prst="rect">
            <a:avLst/>
          </a:prstGeom>
          <a:noFill/>
        </p:spPr>
        <p:txBody>
          <a:bodyPr vert="eaVert" wrap="square" rtlCol="0">
            <a:spAutoFit/>
          </a:bodyPr>
          <a:lstStyle/>
          <a:p>
            <a:r>
              <a:rPr lang="zh-CN" altLang="en-US" sz="9600" dirty="0">
                <a:solidFill>
                  <a:schemeClr val="bg1"/>
                </a:solidFill>
              </a:rPr>
              <a:t>谢谢观看</a:t>
            </a:r>
          </a:p>
        </p:txBody>
      </p:sp>
      <p:sp>
        <p:nvSpPr>
          <p:cNvPr id="4" name="文本框 3">
            <a:extLst>
              <a:ext uri="{FF2B5EF4-FFF2-40B4-BE49-F238E27FC236}">
                <a16:creationId xmlns:a16="http://schemas.microsoft.com/office/drawing/2014/main" id="{7EE7DDAD-977F-4C29-A4B9-F757E3284E92}"/>
              </a:ext>
            </a:extLst>
          </p:cNvPr>
          <p:cNvSpPr txBox="1"/>
          <p:nvPr/>
        </p:nvSpPr>
        <p:spPr>
          <a:xfrm>
            <a:off x="1066800" y="876300"/>
            <a:ext cx="5996107" cy="1846659"/>
          </a:xfrm>
          <a:prstGeom prst="rect">
            <a:avLst/>
          </a:prstGeom>
          <a:noFill/>
        </p:spPr>
        <p:txBody>
          <a:bodyPr wrap="square" rtlCol="0">
            <a:spAutoFit/>
          </a:bodyPr>
          <a:lstStyle/>
          <a:p>
            <a:r>
              <a:rPr lang="zh-CN" altLang="en-US" sz="4800" dirty="0">
                <a:solidFill>
                  <a:schemeClr val="bg1"/>
                </a:solidFill>
              </a:rPr>
              <a:t>制作人：</a:t>
            </a:r>
            <a:endParaRPr lang="en-US" altLang="zh-CN" sz="4800" dirty="0">
              <a:solidFill>
                <a:schemeClr val="bg1"/>
              </a:solidFill>
            </a:endParaRPr>
          </a:p>
          <a:p>
            <a:r>
              <a:rPr lang="en-US" altLang="zh-CN" sz="4800" dirty="0">
                <a:solidFill>
                  <a:schemeClr val="bg1"/>
                </a:solidFill>
              </a:rPr>
              <a:t>CS1705  </a:t>
            </a:r>
            <a:r>
              <a:rPr lang="zh-CN" altLang="en-US" sz="4800" dirty="0">
                <a:solidFill>
                  <a:schemeClr val="bg1"/>
                </a:solidFill>
              </a:rPr>
              <a:t>务孟森</a:t>
            </a:r>
            <a:endParaRPr lang="en-US" altLang="zh-CN" sz="4800" dirty="0">
              <a:solidFill>
                <a:schemeClr val="bg1"/>
              </a:solidFill>
            </a:endParaRPr>
          </a:p>
          <a:p>
            <a:endParaRPr lang="zh-CN" altLang="en-US" dirty="0"/>
          </a:p>
        </p:txBody>
      </p:sp>
      <p:sp>
        <p:nvSpPr>
          <p:cNvPr id="5" name="文本框 4">
            <a:extLst>
              <a:ext uri="{FF2B5EF4-FFF2-40B4-BE49-F238E27FC236}">
                <a16:creationId xmlns:a16="http://schemas.microsoft.com/office/drawing/2014/main" id="{D63A23FD-4E2D-4672-8DB1-680B7E39210A}"/>
              </a:ext>
            </a:extLst>
          </p:cNvPr>
          <p:cNvSpPr txBox="1"/>
          <p:nvPr/>
        </p:nvSpPr>
        <p:spPr>
          <a:xfrm>
            <a:off x="971550" y="3046809"/>
            <a:ext cx="5524500" cy="1754326"/>
          </a:xfrm>
          <a:prstGeom prst="rect">
            <a:avLst/>
          </a:prstGeom>
          <a:noFill/>
        </p:spPr>
        <p:txBody>
          <a:bodyPr wrap="square" rtlCol="0">
            <a:spAutoFit/>
          </a:bodyPr>
          <a:lstStyle/>
          <a:p>
            <a:r>
              <a:rPr lang="zh-CN" altLang="en-US" sz="5400" dirty="0">
                <a:solidFill>
                  <a:schemeClr val="bg1"/>
                </a:solidFill>
              </a:rPr>
              <a:t>学号：</a:t>
            </a:r>
            <a:endParaRPr lang="en-US" altLang="zh-CN" sz="5400" dirty="0">
              <a:solidFill>
                <a:schemeClr val="bg1"/>
              </a:solidFill>
            </a:endParaRPr>
          </a:p>
          <a:p>
            <a:r>
              <a:rPr lang="en-US" altLang="zh-CN" sz="5400" dirty="0">
                <a:solidFill>
                  <a:schemeClr val="bg1"/>
                </a:solidFill>
              </a:rPr>
              <a:t>201714631</a:t>
            </a:r>
            <a:endParaRPr lang="zh-CN" altLang="en-US" sz="5400" dirty="0">
              <a:solidFill>
                <a:schemeClr val="bg1"/>
              </a:solidFill>
            </a:endParaRPr>
          </a:p>
        </p:txBody>
      </p:sp>
    </p:spTree>
    <p:extLst>
      <p:ext uri="{BB962C8B-B14F-4D97-AF65-F5344CB8AC3E}">
        <p14:creationId xmlns:p14="http://schemas.microsoft.com/office/powerpoint/2010/main" val="3763927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2F0B788-514D-44C0-A139-75BC98413ED0}"/>
              </a:ext>
            </a:extLst>
          </p:cNvPr>
          <p:cNvSpPr/>
          <p:nvPr/>
        </p:nvSpPr>
        <p:spPr>
          <a:xfrm>
            <a:off x="5311169" y="557510"/>
            <a:ext cx="1569661" cy="923330"/>
          </a:xfrm>
          <a:prstGeom prst="rect">
            <a:avLst/>
          </a:prstGeom>
          <a:solidFill>
            <a:schemeClr val="bg2"/>
          </a:solidFill>
          <a:ln>
            <a:solidFill>
              <a:schemeClr val="bg2">
                <a:alpha val="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目录</a:t>
            </a:r>
          </a:p>
        </p:txBody>
      </p:sp>
      <p:sp>
        <p:nvSpPr>
          <p:cNvPr id="6" name="文本框 5">
            <a:extLst>
              <a:ext uri="{FF2B5EF4-FFF2-40B4-BE49-F238E27FC236}">
                <a16:creationId xmlns:a16="http://schemas.microsoft.com/office/drawing/2014/main" id="{C86A521E-4D87-417A-815D-40EFD2F0993A}"/>
              </a:ext>
            </a:extLst>
          </p:cNvPr>
          <p:cNvSpPr txBox="1"/>
          <p:nvPr/>
        </p:nvSpPr>
        <p:spPr>
          <a:xfrm>
            <a:off x="1962150" y="1866900"/>
            <a:ext cx="8743950" cy="4154984"/>
          </a:xfrm>
          <a:prstGeom prst="rect">
            <a:avLst/>
          </a:prstGeom>
          <a:noFill/>
        </p:spPr>
        <p:txBody>
          <a:bodyPr wrap="square" rtlCol="0">
            <a:spAutoFit/>
          </a:bodyPr>
          <a:lstStyle/>
          <a:p>
            <a:pPr algn="ctr"/>
            <a:r>
              <a:rPr lang="en-US" altLang="zh-CN" sz="6600" dirty="0">
                <a:solidFill>
                  <a:schemeClr val="accent1">
                    <a:lumMod val="75000"/>
                  </a:schemeClr>
                </a:solidFill>
                <a:latin typeface="华文行楷" panose="02010800040101010101" pitchFamily="2" charset="-122"/>
                <a:ea typeface="华文行楷" panose="02010800040101010101" pitchFamily="2" charset="-122"/>
                <a:hlinkClick r:id="rId2" action="ppaction://hlinksldjump"/>
              </a:rPr>
              <a:t>1 </a:t>
            </a:r>
            <a:r>
              <a:rPr lang="zh-CN" altLang="en-US" sz="6600" dirty="0">
                <a:solidFill>
                  <a:schemeClr val="accent1">
                    <a:lumMod val="75000"/>
                  </a:schemeClr>
                </a:solidFill>
                <a:latin typeface="华文行楷" panose="02010800040101010101" pitchFamily="2" charset="-122"/>
                <a:ea typeface="华文行楷" panose="02010800040101010101" pitchFamily="2" charset="-122"/>
                <a:hlinkClick r:id="rId2" action="ppaction://hlinksldjump"/>
              </a:rPr>
              <a:t>古城渊源</a:t>
            </a:r>
            <a:endParaRPr lang="en-US" altLang="zh-CN" sz="6600" dirty="0">
              <a:solidFill>
                <a:schemeClr val="accent1">
                  <a:lumMod val="75000"/>
                </a:schemeClr>
              </a:solidFill>
              <a:latin typeface="华文行楷" panose="02010800040101010101" pitchFamily="2" charset="-122"/>
              <a:ea typeface="华文行楷" panose="02010800040101010101" pitchFamily="2" charset="-122"/>
            </a:endParaRPr>
          </a:p>
          <a:p>
            <a:pPr algn="ctr"/>
            <a:r>
              <a:rPr lang="en-US" altLang="zh-CN" sz="6600" dirty="0">
                <a:solidFill>
                  <a:schemeClr val="accent1">
                    <a:lumMod val="75000"/>
                  </a:schemeClr>
                </a:solidFill>
                <a:latin typeface="华文行楷" panose="02010800040101010101" pitchFamily="2" charset="-122"/>
                <a:ea typeface="华文行楷" panose="02010800040101010101" pitchFamily="2" charset="-122"/>
                <a:hlinkClick r:id="rId3" action="ppaction://hlinksldjump"/>
              </a:rPr>
              <a:t>2 </a:t>
            </a:r>
            <a:r>
              <a:rPr lang="zh-CN" altLang="en-US" sz="6600" dirty="0">
                <a:solidFill>
                  <a:schemeClr val="accent1">
                    <a:lumMod val="75000"/>
                  </a:schemeClr>
                </a:solidFill>
                <a:latin typeface="华文行楷" panose="02010800040101010101" pitchFamily="2" charset="-122"/>
                <a:ea typeface="华文行楷" panose="02010800040101010101" pitchFamily="2" charset="-122"/>
                <a:hlinkClick r:id="rId3" action="ppaction://hlinksldjump"/>
              </a:rPr>
              <a:t>千古遗迹</a:t>
            </a:r>
            <a:endParaRPr lang="en-US" altLang="zh-CN" sz="6600" dirty="0">
              <a:solidFill>
                <a:schemeClr val="accent1">
                  <a:lumMod val="75000"/>
                </a:schemeClr>
              </a:solidFill>
              <a:latin typeface="华文行楷" panose="02010800040101010101" pitchFamily="2" charset="-122"/>
              <a:ea typeface="华文行楷" panose="02010800040101010101" pitchFamily="2" charset="-122"/>
            </a:endParaRPr>
          </a:p>
          <a:p>
            <a:pPr algn="ctr"/>
            <a:r>
              <a:rPr lang="en-US" altLang="zh-CN" sz="6600" dirty="0">
                <a:solidFill>
                  <a:schemeClr val="accent1">
                    <a:lumMod val="75000"/>
                  </a:schemeClr>
                </a:solidFill>
                <a:latin typeface="华文行楷" panose="02010800040101010101" pitchFamily="2" charset="-122"/>
                <a:ea typeface="华文行楷" panose="02010800040101010101" pitchFamily="2" charset="-122"/>
                <a:hlinkClick r:id="rId4" action="ppaction://hlinksldjump"/>
              </a:rPr>
              <a:t>3 </a:t>
            </a:r>
            <a:r>
              <a:rPr lang="zh-CN" altLang="en-US" sz="6600" dirty="0">
                <a:solidFill>
                  <a:schemeClr val="accent1">
                    <a:lumMod val="75000"/>
                  </a:schemeClr>
                </a:solidFill>
                <a:latin typeface="华文行楷" panose="02010800040101010101" pitchFamily="2" charset="-122"/>
                <a:ea typeface="华文行楷" panose="02010800040101010101" pitchFamily="2" charset="-122"/>
                <a:hlinkClick r:id="rId4" action="ppaction://hlinksldjump"/>
              </a:rPr>
              <a:t>文化风范</a:t>
            </a:r>
            <a:endParaRPr lang="en-US" altLang="zh-CN" sz="6600" dirty="0">
              <a:solidFill>
                <a:schemeClr val="accent1">
                  <a:lumMod val="75000"/>
                </a:schemeClr>
              </a:solidFill>
              <a:latin typeface="华文行楷" panose="02010800040101010101" pitchFamily="2" charset="-122"/>
              <a:ea typeface="华文行楷" panose="02010800040101010101" pitchFamily="2" charset="-122"/>
            </a:endParaRPr>
          </a:p>
          <a:p>
            <a:pPr algn="ctr"/>
            <a:r>
              <a:rPr lang="en-US" altLang="zh-CN" sz="6600" dirty="0">
                <a:solidFill>
                  <a:schemeClr val="accent1">
                    <a:lumMod val="75000"/>
                  </a:schemeClr>
                </a:solidFill>
                <a:latin typeface="华文行楷" panose="02010800040101010101" pitchFamily="2" charset="-122"/>
                <a:ea typeface="华文行楷" panose="02010800040101010101" pitchFamily="2" charset="-122"/>
                <a:hlinkClick r:id="rId5" action="ppaction://hlinksldjump"/>
              </a:rPr>
              <a:t>4 </a:t>
            </a:r>
            <a:r>
              <a:rPr lang="zh-CN" altLang="en-US" sz="6600" dirty="0">
                <a:solidFill>
                  <a:schemeClr val="accent1">
                    <a:lumMod val="75000"/>
                  </a:schemeClr>
                </a:solidFill>
                <a:latin typeface="华文行楷" panose="02010800040101010101" pitchFamily="2" charset="-122"/>
                <a:ea typeface="华文行楷" panose="02010800040101010101" pitchFamily="2" charset="-122"/>
                <a:hlinkClick r:id="rId5" action="ppaction://hlinksldjump"/>
              </a:rPr>
              <a:t>美食大全</a:t>
            </a:r>
            <a:endParaRPr lang="zh-CN" altLang="en-US" sz="6600" dirty="0">
              <a:solidFill>
                <a:schemeClr val="accent1">
                  <a:lumMod val="75000"/>
                </a:schemeClr>
              </a:solidFill>
              <a:latin typeface="华文行楷" panose="02010800040101010101" pitchFamily="2" charset="-122"/>
              <a:ea typeface="华文行楷" panose="02010800040101010101" pitchFamily="2" charset="-122"/>
            </a:endParaRPr>
          </a:p>
        </p:txBody>
      </p:sp>
      <p:pic>
        <p:nvPicPr>
          <p:cNvPr id="7" name="图片 6">
            <a:extLst>
              <a:ext uri="{FF2B5EF4-FFF2-40B4-BE49-F238E27FC236}">
                <a16:creationId xmlns:a16="http://schemas.microsoft.com/office/drawing/2014/main" id="{99CB16E2-A31E-42F4-A5B5-98B8CA5921C4}"/>
              </a:ext>
            </a:extLst>
          </p:cNvPr>
          <p:cNvPicPr>
            <a:picLocks noChangeAspect="1"/>
          </p:cNvPicPr>
          <p:nvPr/>
        </p:nvPicPr>
        <p:blipFill>
          <a:blip r:embed="rId6"/>
          <a:stretch>
            <a:fillRect/>
          </a:stretch>
        </p:blipFill>
        <p:spPr>
          <a:xfrm>
            <a:off x="1285714" y="836116"/>
            <a:ext cx="2914812" cy="1939555"/>
          </a:xfrm>
          <a:prstGeom prst="rect">
            <a:avLst/>
          </a:prstGeom>
        </p:spPr>
      </p:pic>
      <p:pic>
        <p:nvPicPr>
          <p:cNvPr id="9" name="图片 8">
            <a:extLst>
              <a:ext uri="{FF2B5EF4-FFF2-40B4-BE49-F238E27FC236}">
                <a16:creationId xmlns:a16="http://schemas.microsoft.com/office/drawing/2014/main" id="{353B80C2-ECEF-443D-A797-EED8D30CB157}"/>
              </a:ext>
            </a:extLst>
          </p:cNvPr>
          <p:cNvPicPr>
            <a:picLocks noChangeAspect="1"/>
          </p:cNvPicPr>
          <p:nvPr/>
        </p:nvPicPr>
        <p:blipFill>
          <a:blip r:embed="rId7"/>
          <a:stretch>
            <a:fillRect/>
          </a:stretch>
        </p:blipFill>
        <p:spPr>
          <a:xfrm>
            <a:off x="8505825" y="1826919"/>
            <a:ext cx="3248026" cy="2165351"/>
          </a:xfrm>
          <a:prstGeom prst="rect">
            <a:avLst/>
          </a:prstGeom>
        </p:spPr>
      </p:pic>
      <p:pic>
        <p:nvPicPr>
          <p:cNvPr id="11" name="图片 10">
            <a:extLst>
              <a:ext uri="{FF2B5EF4-FFF2-40B4-BE49-F238E27FC236}">
                <a16:creationId xmlns:a16="http://schemas.microsoft.com/office/drawing/2014/main" id="{9C26B4C7-F339-46C8-A58F-A87B3805392E}"/>
              </a:ext>
            </a:extLst>
          </p:cNvPr>
          <p:cNvPicPr>
            <a:picLocks noChangeAspect="1"/>
          </p:cNvPicPr>
          <p:nvPr/>
        </p:nvPicPr>
        <p:blipFill>
          <a:blip r:embed="rId8"/>
          <a:stretch>
            <a:fillRect/>
          </a:stretch>
        </p:blipFill>
        <p:spPr>
          <a:xfrm>
            <a:off x="8505825" y="4604958"/>
            <a:ext cx="3012701" cy="1802986"/>
          </a:xfrm>
          <a:prstGeom prst="rect">
            <a:avLst/>
          </a:prstGeom>
        </p:spPr>
      </p:pic>
      <p:pic>
        <p:nvPicPr>
          <p:cNvPr id="13" name="图片 12">
            <a:extLst>
              <a:ext uri="{FF2B5EF4-FFF2-40B4-BE49-F238E27FC236}">
                <a16:creationId xmlns:a16="http://schemas.microsoft.com/office/drawing/2014/main" id="{AC8FB753-4BAB-4F08-863F-2BAFD47BEF3B}"/>
              </a:ext>
            </a:extLst>
          </p:cNvPr>
          <p:cNvPicPr>
            <a:picLocks noChangeAspect="1"/>
          </p:cNvPicPr>
          <p:nvPr/>
        </p:nvPicPr>
        <p:blipFill>
          <a:blip r:embed="rId9"/>
          <a:stretch>
            <a:fillRect/>
          </a:stretch>
        </p:blipFill>
        <p:spPr>
          <a:xfrm>
            <a:off x="1800145" y="3085115"/>
            <a:ext cx="2400381" cy="3200508"/>
          </a:xfrm>
          <a:prstGeom prst="rect">
            <a:avLst/>
          </a:prstGeom>
        </p:spPr>
      </p:pic>
    </p:spTree>
    <p:extLst>
      <p:ext uri="{BB962C8B-B14F-4D97-AF65-F5344CB8AC3E}">
        <p14:creationId xmlns:p14="http://schemas.microsoft.com/office/powerpoint/2010/main" val="1538206286"/>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1000"/>
                                        <p:tgtEl>
                                          <p:spTgt spid="9"/>
                                        </p:tgtEl>
                                      </p:cBhvr>
                                    </p:animEffect>
                                  </p:childTnLst>
                                </p:cTn>
                              </p:par>
                            </p:childTnLst>
                          </p:cTn>
                        </p:par>
                        <p:par>
                          <p:cTn id="14" fill="hold">
                            <p:stCondLst>
                              <p:cond delay="2000"/>
                            </p:stCondLst>
                            <p:childTnLst>
                              <p:par>
                                <p:cTn id="15" presetID="14" presetClass="entr" presetSubtype="1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1000"/>
                                        <p:tgtEl>
                                          <p:spTgt spid="11"/>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4227062-EC86-4A37-BDAE-D3A23DA23346}"/>
              </a:ext>
            </a:extLst>
          </p:cNvPr>
          <p:cNvSpPr/>
          <p:nvPr/>
        </p:nvSpPr>
        <p:spPr>
          <a:xfrm>
            <a:off x="4336035" y="833735"/>
            <a:ext cx="2967480" cy="923330"/>
          </a:xfrm>
          <a:prstGeom prst="rect">
            <a:avLst/>
          </a:prstGeom>
          <a:noFill/>
        </p:spPr>
        <p:txBody>
          <a:bodyPr wrap="none" lIns="91440" tIns="45720" rIns="91440" bIns="45720">
            <a:spAutoFit/>
          </a:bodyPr>
          <a:lstStyle/>
          <a:p>
            <a:pPr algn="ctr"/>
            <a:r>
              <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古城云烟</a:t>
            </a:r>
          </a:p>
        </p:txBody>
      </p:sp>
      <p:sp>
        <p:nvSpPr>
          <p:cNvPr id="7" name="Rectangle 1">
            <a:extLst>
              <a:ext uri="{FF2B5EF4-FFF2-40B4-BE49-F238E27FC236}">
                <a16:creationId xmlns:a16="http://schemas.microsoft.com/office/drawing/2014/main" id="{2BF18D46-F1A8-4C82-A0D0-F2640572F792}"/>
              </a:ext>
            </a:extLst>
          </p:cNvPr>
          <p:cNvSpPr>
            <a:spLocks noChangeArrowheads="1"/>
          </p:cNvSpPr>
          <p:nvPr/>
        </p:nvSpPr>
        <p:spPr bwMode="auto">
          <a:xfrm>
            <a:off x="1524000" y="1986628"/>
            <a:ext cx="984885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华文仿宋" panose="02010600040101010101" pitchFamily="2" charset="-122"/>
                <a:ea typeface="华文行楷" panose="02010800040101010101" pitchFamily="2" charset="-122"/>
                <a:cs typeface="Arial" panose="020B0604020202020204" pitchFamily="34" charset="0"/>
              </a:rPr>
              <a:t>     </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hlinkClick r:id="rId2"/>
              </a:rPr>
              <a:t>开</a:t>
            </a:r>
            <a:r>
              <a:rPr kumimoji="0" lang="zh-CN" altLang="zh-CN"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hlinkClick r:id="rId2"/>
              </a:rPr>
              <a:t>封</a:t>
            </a:r>
            <a:r>
              <a:rPr kumimoji="0" lang="zh-CN" altLang="zh-CN"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，古称</a:t>
            </a:r>
            <a:r>
              <a:rPr lang="zh-CN" altLang="en-US" sz="2000" dirty="0">
                <a:latin typeface="华文仿宋" panose="02010600040101010101" pitchFamily="2" charset="-122"/>
                <a:ea typeface="华文行楷" panose="02010800040101010101" pitchFamily="2" charset="-122"/>
                <a:cs typeface="Arial" panose="020B0604020202020204" pitchFamily="34" charset="0"/>
              </a:rPr>
              <a:t>汴梁</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，简称</a:t>
            </a:r>
            <a:r>
              <a:rPr lang="zh-CN" altLang="en-US" sz="2000" dirty="0">
                <a:latin typeface="华文仿宋" panose="02010600040101010101" pitchFamily="2" charset="-122"/>
                <a:ea typeface="华文行楷" panose="02010800040101010101" pitchFamily="2" charset="-122"/>
                <a:cs typeface="Arial" panose="020B0604020202020204" pitchFamily="34" charset="0"/>
              </a:rPr>
              <a:t>汴</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，是</a:t>
            </a:r>
            <a:r>
              <a:rPr lang="zh-CN" altLang="en-US" sz="2000" dirty="0">
                <a:latin typeface="华文仿宋" panose="02010600040101010101" pitchFamily="2" charset="-122"/>
                <a:ea typeface="华文行楷" panose="02010800040101010101" pitchFamily="2" charset="-122"/>
                <a:cs typeface="Arial" panose="020B0604020202020204" pitchFamily="34" charset="0"/>
              </a:rPr>
              <a:t>河南省</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地级市、八朝古都、中国六大古都之一，国务院首批公布的</a:t>
            </a:r>
            <a:r>
              <a:rPr lang="zh-CN" altLang="en-US" sz="2000" dirty="0">
                <a:latin typeface="华文仿宋" panose="02010600040101010101" pitchFamily="2" charset="-122"/>
                <a:ea typeface="华文行楷" panose="02010800040101010101" pitchFamily="2" charset="-122"/>
                <a:cs typeface="Arial" panose="020B0604020202020204" pitchFamily="34" charset="0"/>
              </a:rPr>
              <a:t>国家历史文化名城</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，地处</a:t>
            </a:r>
            <a:r>
              <a:rPr lang="zh-CN" altLang="en-US" sz="2000" dirty="0">
                <a:latin typeface="华文仿宋" panose="02010600040101010101" pitchFamily="2" charset="-122"/>
                <a:ea typeface="华文行楷" panose="02010800040101010101" pitchFamily="2" charset="-122"/>
                <a:cs typeface="Arial" panose="020B0604020202020204" pitchFamily="34" charset="0"/>
              </a:rPr>
              <a:t>中原</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腹地。</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 </a:t>
            </a:r>
          </a:p>
          <a:p>
            <a:pPr lvl="0" defTabSz="914400" eaLnBrk="0" fontAlgn="base" hangingPunct="0">
              <a:spcBef>
                <a:spcPct val="0"/>
              </a:spcBef>
              <a:spcAft>
                <a:spcPct val="0"/>
              </a:spcAft>
            </a:pP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     开封承载着的历史文化，具有</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文物遗存丰富、城市格局悠久、古城风貌浓郁、北方水城独特</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四大特色，迄今已有</a:t>
            </a:r>
            <a:r>
              <a:rPr kumimoji="0" lang="en-US" altLang="zh-CN"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4100</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余年的建城史和建都史，先后有夏朝，春秋战国时期魏国，</a:t>
            </a:r>
            <a:r>
              <a:rPr lang="zh-CN" altLang="en-US" sz="2000" dirty="0">
                <a:latin typeface="华文仿宋" panose="02010600040101010101" pitchFamily="2" charset="-122"/>
                <a:ea typeface="华文行楷" panose="02010800040101010101" pitchFamily="2" charset="-122"/>
                <a:cs typeface="Arial" panose="020B0604020202020204" pitchFamily="34" charset="0"/>
              </a:rPr>
              <a:t>厚重</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五代后梁、后晋、后汉、后周，辽朝，北宋和金朝等朝代相继在开封定都，素有八朝古都之称，是世界上唯一座城市中轴线从未变动的都城，城摞城遗址在世界考古史和都城史上少有。北宋的都城东京城是当时全世界第一大城市，是清明上河图的原创地，有</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琪树明霞五凤楼，夷门自古帝王州</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东京梦华</a:t>
            </a:r>
            <a:r>
              <a:rPr kumimoji="0" lang="zh-CN" altLang="en-US" sz="2000" b="0" i="0" u="none" strike="noStrike" cap="none" normalizeH="0" baseline="0" dirty="0">
                <a:ln>
                  <a:noFill/>
                </a:ln>
                <a:effectLst/>
                <a:latin typeface="华文仿宋" panose="02010600040101010101" pitchFamily="2" charset="-122"/>
                <a:ea typeface="华文仿宋" panose="02010600040101010101" pitchFamily="2" charset="-122"/>
                <a:cs typeface="Arial" panose="020B0604020202020204" pitchFamily="34" charset="0"/>
              </a:rPr>
              <a:t>”</a:t>
            </a:r>
            <a:r>
              <a:rPr kumimoji="0" lang="zh-CN" altLang="en-US" sz="2000" b="0" i="0" u="none" strike="noStrike" cap="none" normalizeH="0" baseline="0" dirty="0">
                <a:ln>
                  <a:noFill/>
                </a:ln>
                <a:effectLst/>
                <a:latin typeface="华文仿宋" panose="02010600040101010101" pitchFamily="2" charset="-122"/>
                <a:ea typeface="华文行楷" panose="02010800040101010101" pitchFamily="2" charset="-122"/>
                <a:cs typeface="Arial" panose="020B0604020202020204" pitchFamily="34" charset="0"/>
              </a:rPr>
              <a:t>等美誉。</a:t>
            </a:r>
            <a:r>
              <a:rPr kumimoji="0" lang="zh-CN" altLang="en-US" sz="2000" b="0" i="0" u="none" strike="noStrike" cap="none" normalizeH="0" baseline="0" dirty="0">
                <a:ln>
                  <a:noFill/>
                </a:ln>
                <a:effectLst/>
              </a:rPr>
              <a:t> </a:t>
            </a:r>
            <a:endParaRPr kumimoji="0" lang="zh-CN" altLang="en-US" sz="2000" b="0" i="0" u="none" strike="noStrike" cap="none" normalizeH="0" baseline="0" dirty="0">
              <a:ln>
                <a:noFill/>
              </a:ln>
              <a:effectLst/>
              <a:latin typeface="Arial" panose="020B0604020202020204" pitchFamily="34" charset="0"/>
            </a:endParaRPr>
          </a:p>
        </p:txBody>
      </p:sp>
      <p:pic>
        <p:nvPicPr>
          <p:cNvPr id="8" name="图片 7">
            <a:extLst>
              <a:ext uri="{FF2B5EF4-FFF2-40B4-BE49-F238E27FC236}">
                <a16:creationId xmlns:a16="http://schemas.microsoft.com/office/drawing/2014/main" id="{2A0C7787-5881-4030-BCBE-FDBDFDC2098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85085" y="4541173"/>
            <a:ext cx="2501900" cy="1495425"/>
          </a:xfrm>
          <a:prstGeom prst="rect">
            <a:avLst/>
          </a:prstGeom>
        </p:spPr>
      </p:pic>
      <p:pic>
        <p:nvPicPr>
          <p:cNvPr id="9" name="图片 8" descr="汴西新区">
            <a:hlinkClick r:id="rId4" tgtFrame="&quot;_blank&quot;" tooltip="&quot;汴西新区&quot;"/>
            <a:extLst>
              <a:ext uri="{FF2B5EF4-FFF2-40B4-BE49-F238E27FC236}">
                <a16:creationId xmlns:a16="http://schemas.microsoft.com/office/drawing/2014/main" id="{398B3F17-1113-4165-9036-80D0CDAA28E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48474" y="4541172"/>
            <a:ext cx="2714626" cy="1495425"/>
          </a:xfrm>
          <a:prstGeom prst="rect">
            <a:avLst/>
          </a:prstGeom>
          <a:noFill/>
          <a:ln>
            <a:noFill/>
          </a:ln>
        </p:spPr>
      </p:pic>
    </p:spTree>
    <p:extLst>
      <p:ext uri="{BB962C8B-B14F-4D97-AF65-F5344CB8AC3E}">
        <p14:creationId xmlns:p14="http://schemas.microsoft.com/office/powerpoint/2010/main" val="1925587115"/>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21" presetClass="entr" presetSubtype="1" fill="hold"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左 1">
            <a:hlinkClick r:id="rId2" action="ppaction://hlinksldjump"/>
            <a:extLst>
              <a:ext uri="{FF2B5EF4-FFF2-40B4-BE49-F238E27FC236}">
                <a16:creationId xmlns:a16="http://schemas.microsoft.com/office/drawing/2014/main" id="{66380001-C622-4C73-A444-B438B1CEB36F}"/>
              </a:ext>
            </a:extLst>
          </p:cNvPr>
          <p:cNvSpPr/>
          <p:nvPr/>
        </p:nvSpPr>
        <p:spPr>
          <a:xfrm>
            <a:off x="10058400" y="5667375"/>
            <a:ext cx="1219200" cy="8286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6F063FA-3E9F-48A9-8551-103EB2D044D7}"/>
              </a:ext>
            </a:extLst>
          </p:cNvPr>
          <p:cNvSpPr txBox="1"/>
          <p:nvPr/>
        </p:nvSpPr>
        <p:spPr>
          <a:xfrm>
            <a:off x="1591627" y="628650"/>
            <a:ext cx="8371523" cy="5201424"/>
          </a:xfrm>
          <a:prstGeom prst="rect">
            <a:avLst/>
          </a:prstGeom>
          <a:noFill/>
        </p:spPr>
        <p:txBody>
          <a:bodyPr vert="eaVert" wrap="square" rtlCol="0">
            <a:spAutoFit/>
          </a:bodyPr>
          <a:lstStyle/>
          <a:p>
            <a:pPr algn="ctr"/>
            <a:r>
              <a:rPr lang="zh-CN" altLang="en-US" sz="3600" dirty="0"/>
              <a:t>历史经历</a:t>
            </a:r>
            <a:endParaRPr lang="zh-CN" altLang="zh-CN" dirty="0"/>
          </a:p>
          <a:p>
            <a:r>
              <a:rPr lang="zh-CN" altLang="zh-CN" sz="2000" dirty="0">
                <a:latin typeface="华文行楷" panose="02010800040101010101" pitchFamily="2" charset="-122"/>
                <a:ea typeface="华文行楷" panose="02010800040101010101" pitchFamily="2" charset="-122"/>
              </a:rPr>
              <a:t>五代时期的后唐、后梁、后晋、后汉、后周先后定都于开封，</a:t>
            </a:r>
            <a:r>
              <a:rPr lang="en-US" altLang="zh-CN" sz="2000" dirty="0">
                <a:latin typeface="华文行楷" panose="02010800040101010101" pitchFamily="2" charset="-122"/>
                <a:ea typeface="华文行楷" panose="02010800040101010101" pitchFamily="2" charset="-122"/>
              </a:rPr>
              <a:t> </a:t>
            </a:r>
            <a:endParaRPr lang="zh-CN" altLang="zh-CN" sz="2000" dirty="0">
              <a:latin typeface="华文行楷" panose="02010800040101010101" pitchFamily="2" charset="-122"/>
              <a:ea typeface="华文行楷" panose="02010800040101010101" pitchFamily="2" charset="-122"/>
            </a:endParaRPr>
          </a:p>
          <a:p>
            <a:r>
              <a:rPr lang="zh-CN" altLang="zh-CN" sz="2000" dirty="0">
                <a:latin typeface="华文行楷" panose="02010800040101010101" pitchFamily="2" charset="-122"/>
                <a:ea typeface="华文行楷" panose="02010800040101010101" pitchFamily="2" charset="-122"/>
              </a:rPr>
              <a:t>称之为“东都”或“东京”，这一时期开封正式取代了洛阳，成为全国的政治、经济、文化、交通中心。</a:t>
            </a:r>
            <a:r>
              <a:rPr lang="en-US" altLang="zh-CN" sz="2000" dirty="0">
                <a:latin typeface="华文行楷" panose="02010800040101010101" pitchFamily="2" charset="-122"/>
                <a:ea typeface="华文行楷" panose="02010800040101010101" pitchFamily="2" charset="-122"/>
              </a:rPr>
              <a:t>960</a:t>
            </a:r>
            <a:r>
              <a:rPr lang="zh-CN" altLang="zh-CN" sz="2000" dirty="0">
                <a:latin typeface="华文行楷" panose="02010800040101010101" pitchFamily="2" charset="-122"/>
                <a:ea typeface="华文行楷" panose="02010800040101010101" pitchFamily="2" charset="-122"/>
              </a:rPr>
              <a:t>年，后周殿前都点检、宋州归德军节度使赵匡胤在开封城北</a:t>
            </a:r>
            <a:r>
              <a:rPr lang="en-US" altLang="zh-CN" sz="2000" dirty="0">
                <a:latin typeface="华文行楷" panose="02010800040101010101" pitchFamily="2" charset="-122"/>
                <a:ea typeface="华文行楷" panose="02010800040101010101" pitchFamily="2" charset="-122"/>
              </a:rPr>
              <a:t>40</a:t>
            </a:r>
            <a:r>
              <a:rPr lang="zh-CN" altLang="zh-CN" sz="2000" dirty="0">
                <a:latin typeface="华文行楷" panose="02010800040101010101" pitchFamily="2" charset="-122"/>
                <a:ea typeface="华文行楷" panose="02010800040101010101" pitchFamily="2" charset="-122"/>
              </a:rPr>
              <a:t>里的陈桥驿发动“陈桥兵变”，以“宋”为国号，建立宋朝，建都东京开封府，历经</a:t>
            </a:r>
            <a:r>
              <a:rPr lang="en-US" altLang="zh-CN" sz="2000" dirty="0">
                <a:latin typeface="华文行楷" panose="02010800040101010101" pitchFamily="2" charset="-122"/>
                <a:ea typeface="华文行楷" panose="02010800040101010101" pitchFamily="2" charset="-122"/>
              </a:rPr>
              <a:t>9</a:t>
            </a:r>
            <a:r>
              <a:rPr lang="zh-CN" altLang="zh-CN" sz="2000" dirty="0">
                <a:latin typeface="华文行楷" panose="02010800040101010101" pitchFamily="2" charset="-122"/>
                <a:ea typeface="华文行楷" panose="02010800040101010101" pitchFamily="2" charset="-122"/>
              </a:rPr>
              <a:t>帝、</a:t>
            </a:r>
            <a:r>
              <a:rPr lang="en-US" altLang="zh-CN" sz="2000" dirty="0">
                <a:latin typeface="华文行楷" panose="02010800040101010101" pitchFamily="2" charset="-122"/>
                <a:ea typeface="华文行楷" panose="02010800040101010101" pitchFamily="2" charset="-122"/>
              </a:rPr>
              <a:t>168</a:t>
            </a:r>
            <a:r>
              <a:rPr lang="zh-CN" altLang="zh-CN" sz="2000" dirty="0">
                <a:latin typeface="华文行楷" panose="02010800040101010101" pitchFamily="2" charset="-122"/>
                <a:ea typeface="华文行楷" panose="02010800040101010101" pitchFamily="2" charset="-122"/>
              </a:rPr>
              <a:t>年。</a:t>
            </a:r>
          </a:p>
          <a:p>
            <a:r>
              <a:rPr lang="zh-CN" altLang="zh-CN" sz="2000" dirty="0">
                <a:latin typeface="华文行楷" panose="02010800040101010101" pitchFamily="2" charset="-122"/>
                <a:ea typeface="华文行楷" panose="02010800040101010101" pitchFamily="2" charset="-122"/>
              </a:rPr>
              <a:t>宋朝是开封历史上和中国封建史上最为辉煌耀眼的时代，经济文化发达、社会生活繁荣，富甲天下，开封城内人口达一百五十万，城市风景旖旎，城郭气势恢弘，不仅是全国政治、经济、文化的中心，也是当时世界上最繁华的大都市。史书更以“八荒争凑，万国咸通”来描述当时大宋都城开封的繁华。北宋画家张择端的作品《清明上河图》，生动的描绘了清明时节北宋都城东京开封城及汴河两岸的繁华、热闹的景象和优美的自然风光。中国的对外交通已由汉唐之后的丝绸之路转向东南沿海的海路，开封跃居为当时世界上最为繁华的大都会。</a:t>
            </a:r>
          </a:p>
          <a:p>
            <a:endParaRPr lang="en-US" altLang="zh-CN" sz="3600" dirty="0"/>
          </a:p>
        </p:txBody>
      </p:sp>
    </p:spTree>
    <p:extLst>
      <p:ext uri="{BB962C8B-B14F-4D97-AF65-F5344CB8AC3E}">
        <p14:creationId xmlns:p14="http://schemas.microsoft.com/office/powerpoint/2010/main" val="3429666669"/>
      </p:ext>
    </p:extLst>
  </p:cSld>
  <p:clrMapOvr>
    <a:masterClrMapping/>
  </p:clrMapOvr>
  <mc:AlternateContent xmlns:mc="http://schemas.openxmlformats.org/markup-compatibility/2006">
    <mc:Choice xmlns:p14="http://schemas.microsoft.com/office/powerpoint/2010/main" Requires="p14">
      <p:transition spd="slow" p14:dur="1500" advTm="2000">
        <p:split orient="vert"/>
      </p:transition>
    </mc:Choice>
    <mc:Fallback>
      <p:transition spd="slow" advTm="2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0BB0BB-104C-46CF-B236-9548E3253AF8}"/>
              </a:ext>
            </a:extLst>
          </p:cNvPr>
          <p:cNvSpPr/>
          <p:nvPr/>
        </p:nvSpPr>
        <p:spPr>
          <a:xfrm>
            <a:off x="4453447" y="376535"/>
            <a:ext cx="2980304"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千古遗迹</a:t>
            </a:r>
          </a:p>
        </p:txBody>
      </p:sp>
      <p:pic>
        <p:nvPicPr>
          <p:cNvPr id="3" name="开封旅游宣传片_标清">
            <a:hlinkClick r:id="" action="ppaction://media"/>
            <a:extLst>
              <a:ext uri="{FF2B5EF4-FFF2-40B4-BE49-F238E27FC236}">
                <a16:creationId xmlns:a16="http://schemas.microsoft.com/office/drawing/2014/main" id="{42EF7E7E-A48D-4711-92B5-63E509983B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7763" y="1192676"/>
            <a:ext cx="6545262" cy="4910467"/>
          </a:xfrm>
          <a:prstGeom prst="rect">
            <a:avLst/>
          </a:prstGeom>
        </p:spPr>
      </p:pic>
    </p:spTree>
    <p:extLst>
      <p:ext uri="{BB962C8B-B14F-4D97-AF65-F5344CB8AC3E}">
        <p14:creationId xmlns:p14="http://schemas.microsoft.com/office/powerpoint/2010/main" val="2381456592"/>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5F8E53-3818-4E75-90EC-A05584C068D6}"/>
              </a:ext>
            </a:extLst>
          </p:cNvPr>
          <p:cNvSpPr txBox="1"/>
          <p:nvPr/>
        </p:nvSpPr>
        <p:spPr>
          <a:xfrm>
            <a:off x="859274" y="509587"/>
            <a:ext cx="1169551" cy="5838825"/>
          </a:xfrm>
          <a:prstGeom prst="rect">
            <a:avLst/>
          </a:prstGeom>
          <a:noFill/>
        </p:spPr>
        <p:txBody>
          <a:bodyPr vert="eaVert" wrap="square" rtlCol="0">
            <a:spAutoFit/>
          </a:bodyPr>
          <a:lstStyle/>
          <a:p>
            <a:r>
              <a:rPr lang="zh-CN" altLang="en-US" sz="3200" dirty="0">
                <a:latin typeface="华文行楷" panose="02010800040101010101" pitchFamily="2" charset="-122"/>
                <a:ea typeface="华文行楷" panose="02010800040101010101" pitchFamily="2" charset="-122"/>
              </a:rPr>
              <a:t>清明上河园</a:t>
            </a:r>
            <a:endParaRPr lang="en-US" altLang="zh-CN" sz="3200" dirty="0">
              <a:latin typeface="华文行楷" panose="02010800040101010101" pitchFamily="2" charset="-122"/>
              <a:ea typeface="华文行楷" panose="02010800040101010101" pitchFamily="2" charset="-122"/>
            </a:endParaRPr>
          </a:p>
          <a:p>
            <a:r>
              <a:rPr lang="en-US" altLang="zh-CN" sz="3200" dirty="0">
                <a:latin typeface="华文行楷" panose="02010800040101010101" pitchFamily="2" charset="-122"/>
                <a:ea typeface="华文行楷" panose="02010800040101010101" pitchFamily="2" charset="-122"/>
              </a:rPr>
              <a:t>         ————</a:t>
            </a:r>
            <a:r>
              <a:rPr lang="zh-CN" altLang="en-US" sz="3200" dirty="0">
                <a:latin typeface="华文行楷" panose="02010800040101010101" pitchFamily="2" charset="-122"/>
                <a:ea typeface="华文行楷" panose="02010800040101010101" pitchFamily="2" charset="-122"/>
              </a:rPr>
              <a:t>国家</a:t>
            </a:r>
            <a:r>
              <a:rPr lang="en-US" altLang="zh-CN" sz="3200" dirty="0">
                <a:latin typeface="华文行楷" panose="02010800040101010101" pitchFamily="2" charset="-122"/>
                <a:ea typeface="华文行楷" panose="02010800040101010101" pitchFamily="2" charset="-122"/>
              </a:rPr>
              <a:t>5A</a:t>
            </a:r>
            <a:r>
              <a:rPr lang="zh-CN" altLang="en-US" sz="3200" dirty="0">
                <a:latin typeface="华文行楷" panose="02010800040101010101" pitchFamily="2" charset="-122"/>
                <a:ea typeface="华文行楷" panose="02010800040101010101" pitchFamily="2" charset="-122"/>
              </a:rPr>
              <a:t>级景点</a:t>
            </a:r>
            <a:endParaRPr lang="en-US" altLang="zh-CN" sz="3200" dirty="0">
              <a:latin typeface="华文行楷" panose="02010800040101010101" pitchFamily="2" charset="-122"/>
              <a:ea typeface="华文行楷" panose="02010800040101010101" pitchFamily="2" charset="-122"/>
            </a:endParaRPr>
          </a:p>
        </p:txBody>
      </p:sp>
      <p:sp>
        <p:nvSpPr>
          <p:cNvPr id="3" name="文本框 2">
            <a:extLst>
              <a:ext uri="{FF2B5EF4-FFF2-40B4-BE49-F238E27FC236}">
                <a16:creationId xmlns:a16="http://schemas.microsoft.com/office/drawing/2014/main" id="{7C768AA0-BC86-4E90-8ADB-56D057715132}"/>
              </a:ext>
            </a:extLst>
          </p:cNvPr>
          <p:cNvSpPr txBox="1"/>
          <p:nvPr/>
        </p:nvSpPr>
        <p:spPr>
          <a:xfrm>
            <a:off x="3295650" y="819150"/>
            <a:ext cx="7096125" cy="4247317"/>
          </a:xfrm>
          <a:prstGeom prst="rect">
            <a:avLst/>
          </a:prstGeom>
          <a:noFill/>
        </p:spPr>
        <p:txBody>
          <a:bodyPr wrap="square" rtlCol="0">
            <a:spAutoFit/>
          </a:bodyPr>
          <a:lstStyle/>
          <a:p>
            <a:r>
              <a:rPr lang="zh-CN" altLang="en-US" dirty="0"/>
              <a:t>        清明上河园是按照</a:t>
            </a:r>
            <a:r>
              <a:rPr lang="en-US" altLang="zh-CN" dirty="0"/>
              <a:t>1:1</a:t>
            </a:r>
            <a:r>
              <a:rPr lang="zh-CN" altLang="en-US" dirty="0"/>
              <a:t>的比例把宋代作家张择端的代表作，堪称华民族艺术之瑰宝的</a:t>
            </a:r>
            <a:r>
              <a:rPr lang="en-US" altLang="zh-CN" dirty="0"/>
              <a:t>《</a:t>
            </a:r>
            <a:r>
              <a:rPr lang="zh-CN" altLang="en-US" dirty="0"/>
              <a:t>清明上河图</a:t>
            </a:r>
            <a:r>
              <a:rPr lang="en-US" altLang="zh-CN" dirty="0"/>
              <a:t>》</a:t>
            </a:r>
            <a:r>
              <a:rPr lang="zh-CN" altLang="en-US" dirty="0"/>
              <a:t>复原再现的大型宋代历史文化主题公园。清明上河园占地</a:t>
            </a:r>
            <a:r>
              <a:rPr lang="en-US" altLang="zh-CN" dirty="0"/>
              <a:t>600</a:t>
            </a:r>
            <a:r>
              <a:rPr lang="zh-CN" altLang="en-US" dirty="0"/>
              <a:t>余亩，其中水面</a:t>
            </a:r>
            <a:r>
              <a:rPr lang="en-US" altLang="zh-CN" dirty="0"/>
              <a:t>180</a:t>
            </a:r>
            <a:r>
              <a:rPr lang="zh-CN" altLang="en-US" dirty="0"/>
              <a:t>亩，大小古船</a:t>
            </a:r>
            <a:r>
              <a:rPr lang="en-US" altLang="zh-CN" dirty="0"/>
              <a:t>50</a:t>
            </a:r>
            <a:r>
              <a:rPr lang="zh-CN" altLang="en-US" dirty="0"/>
              <a:t>多艘，房屋</a:t>
            </a:r>
            <a:r>
              <a:rPr lang="en-US" altLang="zh-CN" dirty="0"/>
              <a:t>400</a:t>
            </a:r>
            <a:r>
              <a:rPr lang="zh-CN" altLang="en-US" dirty="0"/>
              <a:t>余间，景观建筑面积</a:t>
            </a:r>
            <a:r>
              <a:rPr lang="en-US" altLang="zh-CN" dirty="0"/>
              <a:t>30000</a:t>
            </a:r>
            <a:r>
              <a:rPr lang="zh-CN" altLang="en-US" dirty="0"/>
              <a:t>多平方米，形成了中原地区最大的复原宋代的建筑。</a:t>
            </a:r>
            <a:r>
              <a:rPr lang="en-US" altLang="zh-CN" dirty="0"/>
              <a:t>2009</a:t>
            </a:r>
            <a:r>
              <a:rPr lang="zh-CN" altLang="en-US" dirty="0"/>
              <a:t>年，清明上河园荣膺世界纪录协会中国第一座以绘画作品为原型的仿古主题公园，是中原大黄河郑、汴、洛黄金旅游线上的一个重要景区（点）。</a:t>
            </a:r>
            <a:endParaRPr lang="en-US" altLang="zh-CN" dirty="0"/>
          </a:p>
          <a:p>
            <a:r>
              <a:rPr lang="zh-CN" altLang="en-US" dirty="0"/>
              <a:t>         清明上河园设驿站、民俗风情、特色食街、宋文化展示、花鸟鱼虫、繁华京城、休闲购物和综合服务等八个功能区，并设有校场、虹桥、民俗、宋都等四个文化区。还设立了宋代科技馆、宋代名人馆、宋代犹太文化馆和张择端纪念馆</a:t>
            </a:r>
            <a:r>
              <a:rPr lang="en-US" altLang="zh-CN" baseline="30000" dirty="0"/>
              <a:t>[6]</a:t>
            </a:r>
            <a:r>
              <a:rPr lang="zh-CN" altLang="en-US" dirty="0"/>
              <a:t>  。清明上河园主要建筑有城门楼、虹桥、街景、店铺、河道、码头、船坊等。园区按</a:t>
            </a:r>
            <a:r>
              <a:rPr lang="en-US" altLang="zh-CN" dirty="0"/>
              <a:t>《</a:t>
            </a:r>
            <a:r>
              <a:rPr lang="zh-CN" altLang="en-US" dirty="0"/>
              <a:t>清明上河图</a:t>
            </a:r>
            <a:r>
              <a:rPr lang="en-US" altLang="zh-CN" dirty="0"/>
              <a:t>》</a:t>
            </a:r>
            <a:r>
              <a:rPr lang="zh-CN" altLang="en-US" dirty="0"/>
              <a:t>的原始布局，集中展现宋代诸如酒楼、茶肆、当铺、汴绣、官瓷、年画等现场制作；荟集民间游艺、杂耍、盘鼓表演；神课算命、博彩、斗鸡、斗狗等千年（汴京）东京城京都繁华街市风情。</a:t>
            </a:r>
          </a:p>
        </p:txBody>
      </p:sp>
      <p:pic>
        <p:nvPicPr>
          <p:cNvPr id="6" name="图片 5">
            <a:extLst>
              <a:ext uri="{FF2B5EF4-FFF2-40B4-BE49-F238E27FC236}">
                <a16:creationId xmlns:a16="http://schemas.microsoft.com/office/drawing/2014/main" id="{36FC102A-397C-4247-9A97-12675736B4CD}"/>
              </a:ext>
            </a:extLst>
          </p:cNvPr>
          <p:cNvPicPr>
            <a:picLocks noChangeAspect="1"/>
          </p:cNvPicPr>
          <p:nvPr/>
        </p:nvPicPr>
        <p:blipFill>
          <a:blip r:embed="rId2"/>
          <a:stretch>
            <a:fillRect/>
          </a:stretch>
        </p:blipFill>
        <p:spPr>
          <a:xfrm>
            <a:off x="3295650" y="2819400"/>
            <a:ext cx="2981325" cy="2235994"/>
          </a:xfrm>
          <a:prstGeom prst="rect">
            <a:avLst/>
          </a:prstGeom>
        </p:spPr>
      </p:pic>
      <p:pic>
        <p:nvPicPr>
          <p:cNvPr id="8" name="图片 7">
            <a:extLst>
              <a:ext uri="{FF2B5EF4-FFF2-40B4-BE49-F238E27FC236}">
                <a16:creationId xmlns:a16="http://schemas.microsoft.com/office/drawing/2014/main" id="{8CC5943B-E867-4902-A08F-4961C7CD69EE}"/>
              </a:ext>
            </a:extLst>
          </p:cNvPr>
          <p:cNvPicPr>
            <a:picLocks noChangeAspect="1"/>
          </p:cNvPicPr>
          <p:nvPr/>
        </p:nvPicPr>
        <p:blipFill>
          <a:blip r:embed="rId3"/>
          <a:stretch>
            <a:fillRect/>
          </a:stretch>
        </p:blipFill>
        <p:spPr>
          <a:xfrm>
            <a:off x="7003370" y="682744"/>
            <a:ext cx="3388404" cy="2260064"/>
          </a:xfrm>
          <a:prstGeom prst="rect">
            <a:avLst/>
          </a:prstGeom>
        </p:spPr>
      </p:pic>
      <p:pic>
        <p:nvPicPr>
          <p:cNvPr id="10" name="图片 9">
            <a:extLst>
              <a:ext uri="{FF2B5EF4-FFF2-40B4-BE49-F238E27FC236}">
                <a16:creationId xmlns:a16="http://schemas.microsoft.com/office/drawing/2014/main" id="{0B5796D4-2EDC-4F7E-9712-94970141E02E}"/>
              </a:ext>
            </a:extLst>
          </p:cNvPr>
          <p:cNvPicPr>
            <a:picLocks noChangeAspect="1"/>
          </p:cNvPicPr>
          <p:nvPr/>
        </p:nvPicPr>
        <p:blipFill>
          <a:blip r:embed="rId4"/>
          <a:stretch>
            <a:fillRect/>
          </a:stretch>
        </p:blipFill>
        <p:spPr>
          <a:xfrm>
            <a:off x="3295650" y="706815"/>
            <a:ext cx="2981324" cy="2235993"/>
          </a:xfrm>
          <a:prstGeom prst="rect">
            <a:avLst/>
          </a:prstGeom>
        </p:spPr>
      </p:pic>
      <p:pic>
        <p:nvPicPr>
          <p:cNvPr id="12" name="图片 11">
            <a:extLst>
              <a:ext uri="{FF2B5EF4-FFF2-40B4-BE49-F238E27FC236}">
                <a16:creationId xmlns:a16="http://schemas.microsoft.com/office/drawing/2014/main" id="{C80D0CC9-1B54-4C7E-87CC-8E04DC9A3A26}"/>
              </a:ext>
            </a:extLst>
          </p:cNvPr>
          <p:cNvPicPr>
            <a:picLocks noChangeAspect="1"/>
          </p:cNvPicPr>
          <p:nvPr/>
        </p:nvPicPr>
        <p:blipFill>
          <a:blip r:embed="rId5"/>
          <a:stretch>
            <a:fillRect/>
          </a:stretch>
        </p:blipFill>
        <p:spPr>
          <a:xfrm>
            <a:off x="7003371" y="2909001"/>
            <a:ext cx="3388403" cy="2191273"/>
          </a:xfrm>
          <a:prstGeom prst="rect">
            <a:avLst/>
          </a:prstGeom>
        </p:spPr>
      </p:pic>
    </p:spTree>
    <p:extLst>
      <p:ext uri="{BB962C8B-B14F-4D97-AF65-F5344CB8AC3E}">
        <p14:creationId xmlns:p14="http://schemas.microsoft.com/office/powerpoint/2010/main" val="588163938"/>
      </p:ext>
    </p:extLst>
  </p:cSld>
  <p:clrMapOvr>
    <a:masterClrMapping/>
  </p:clrMapOvr>
  <p:transition spd="med"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53" presetClass="exit" presetSubtype="32" fill="hold" nodeType="withEffect">
                                  <p:stCondLst>
                                    <p:cond delay="0"/>
                                  </p:stCondLst>
                                  <p:childTnLst>
                                    <p:anim calcmode="lin" valueType="num">
                                      <p:cBhvr>
                                        <p:cTn id="12" dur="500"/>
                                        <p:tgtEl>
                                          <p:spTgt spid="10"/>
                                        </p:tgtEl>
                                        <p:attrNameLst>
                                          <p:attrName>ppt_w</p:attrName>
                                        </p:attrNameLst>
                                      </p:cBhvr>
                                      <p:tavLst>
                                        <p:tav tm="0">
                                          <p:val>
                                            <p:strVal val="ppt_w"/>
                                          </p:val>
                                        </p:tav>
                                        <p:tav tm="100000">
                                          <p:val>
                                            <p:fltVal val="0"/>
                                          </p:val>
                                        </p:tav>
                                      </p:tavLst>
                                    </p:anim>
                                    <p:anim calcmode="lin" valueType="num">
                                      <p:cBhvr>
                                        <p:cTn id="13" dur="500"/>
                                        <p:tgtEl>
                                          <p:spTgt spid="10"/>
                                        </p:tgtEl>
                                        <p:attrNameLst>
                                          <p:attrName>ppt_h</p:attrName>
                                        </p:attrNameLst>
                                      </p:cBhvr>
                                      <p:tavLst>
                                        <p:tav tm="0">
                                          <p:val>
                                            <p:strVal val="ppt_h"/>
                                          </p:val>
                                        </p:tav>
                                        <p:tav tm="100000">
                                          <p:val>
                                            <p:fltVal val="0"/>
                                          </p:val>
                                        </p:tav>
                                      </p:tavLst>
                                    </p:anim>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45" presetClass="exit" presetSubtype="0" fill="hold" nodeType="withEffect">
                                  <p:stCondLst>
                                    <p:cond delay="0"/>
                                  </p:stCondLst>
                                  <p:childTnLst>
                                    <p:animEffect transition="out" filter="fade">
                                      <p:cBhvr>
                                        <p:cTn id="17" dur="2000"/>
                                        <p:tgtEl>
                                          <p:spTgt spid="12"/>
                                        </p:tgtEl>
                                      </p:cBhvr>
                                    </p:animEffect>
                                    <p:anim calcmode="lin" valueType="num">
                                      <p:cBhvr>
                                        <p:cTn id="18" dur="2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000"/>
                                        <p:tgtEl>
                                          <p:spTgt spid="12"/>
                                        </p:tgtEl>
                                        <p:attrNameLst>
                                          <p:attrName>ppt_h</p:attrName>
                                        </p:attrNameLst>
                                      </p:cBhvr>
                                      <p:tavLst>
                                        <p:tav tm="0">
                                          <p:val>
                                            <p:strVal val="ppt_h"/>
                                          </p:val>
                                        </p:tav>
                                        <p:tav tm="100000">
                                          <p:val>
                                            <p:strVal val="ppt_h"/>
                                          </p:val>
                                        </p:tav>
                                      </p:tavLst>
                                    </p:anim>
                                    <p:set>
                                      <p:cBhvr>
                                        <p:cTn id="20" dur="1" fill="hold">
                                          <p:stCondLst>
                                            <p:cond delay="1999"/>
                                          </p:stCondLst>
                                        </p:cTn>
                                        <p:tgtEl>
                                          <p:spTgt spid="12"/>
                                        </p:tgtEl>
                                        <p:attrNameLst>
                                          <p:attrName>style.visibility</p:attrName>
                                        </p:attrNameLst>
                                      </p:cBhvr>
                                      <p:to>
                                        <p:strVal val="hidden"/>
                                      </p:to>
                                    </p:se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左 1">
            <a:hlinkClick r:id="rId2" action="ppaction://hlinksldjump"/>
            <a:extLst>
              <a:ext uri="{FF2B5EF4-FFF2-40B4-BE49-F238E27FC236}">
                <a16:creationId xmlns:a16="http://schemas.microsoft.com/office/drawing/2014/main" id="{0E48587F-A332-4899-938F-179B2EFAF68E}"/>
              </a:ext>
            </a:extLst>
          </p:cNvPr>
          <p:cNvSpPr/>
          <p:nvPr/>
        </p:nvSpPr>
        <p:spPr>
          <a:xfrm>
            <a:off x="10668000" y="6105525"/>
            <a:ext cx="885825" cy="628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C24F0EF-764E-4830-A9BC-90FDACCA36AF}"/>
              </a:ext>
            </a:extLst>
          </p:cNvPr>
          <p:cNvPicPr>
            <a:picLocks noChangeAspect="1"/>
          </p:cNvPicPr>
          <p:nvPr/>
        </p:nvPicPr>
        <p:blipFill>
          <a:blip r:embed="rId3"/>
          <a:stretch>
            <a:fillRect/>
          </a:stretch>
        </p:blipFill>
        <p:spPr>
          <a:xfrm>
            <a:off x="1101851" y="307848"/>
            <a:ext cx="5390413" cy="3368802"/>
          </a:xfrm>
          <a:prstGeom prst="rect">
            <a:avLst/>
          </a:prstGeom>
        </p:spPr>
      </p:pic>
      <p:sp>
        <p:nvSpPr>
          <p:cNvPr id="5" name="文本框 4">
            <a:extLst>
              <a:ext uri="{FF2B5EF4-FFF2-40B4-BE49-F238E27FC236}">
                <a16:creationId xmlns:a16="http://schemas.microsoft.com/office/drawing/2014/main" id="{3DCCC42B-6A56-4636-8345-4D8B13727E1A}"/>
              </a:ext>
            </a:extLst>
          </p:cNvPr>
          <p:cNvSpPr txBox="1"/>
          <p:nvPr/>
        </p:nvSpPr>
        <p:spPr>
          <a:xfrm>
            <a:off x="2103501" y="4918472"/>
            <a:ext cx="2628900" cy="830997"/>
          </a:xfrm>
          <a:prstGeom prst="rect">
            <a:avLst/>
          </a:prstGeom>
          <a:noFill/>
        </p:spPr>
        <p:txBody>
          <a:bodyPr wrap="square" rtlCol="0">
            <a:spAutoFit/>
          </a:bodyPr>
          <a:lstStyle/>
          <a:p>
            <a:pPr algn="ctr"/>
            <a:r>
              <a:rPr lang="zh-CN" altLang="en-US" sz="4800" dirty="0"/>
              <a:t>铁塔</a:t>
            </a:r>
          </a:p>
        </p:txBody>
      </p:sp>
      <p:pic>
        <p:nvPicPr>
          <p:cNvPr id="7" name="图片 6">
            <a:extLst>
              <a:ext uri="{FF2B5EF4-FFF2-40B4-BE49-F238E27FC236}">
                <a16:creationId xmlns:a16="http://schemas.microsoft.com/office/drawing/2014/main" id="{70407A3C-A0F8-4F7B-B066-5CB706E374F3}"/>
              </a:ext>
            </a:extLst>
          </p:cNvPr>
          <p:cNvPicPr>
            <a:picLocks noChangeAspect="1"/>
          </p:cNvPicPr>
          <p:nvPr/>
        </p:nvPicPr>
        <p:blipFill>
          <a:blip r:embed="rId4"/>
          <a:stretch>
            <a:fillRect/>
          </a:stretch>
        </p:blipFill>
        <p:spPr>
          <a:xfrm>
            <a:off x="6602349" y="2009775"/>
            <a:ext cx="4124325" cy="4398169"/>
          </a:xfrm>
          <a:prstGeom prst="rect">
            <a:avLst/>
          </a:prstGeom>
        </p:spPr>
      </p:pic>
      <p:sp>
        <p:nvSpPr>
          <p:cNvPr id="8" name="文本框 7">
            <a:extLst>
              <a:ext uri="{FF2B5EF4-FFF2-40B4-BE49-F238E27FC236}">
                <a16:creationId xmlns:a16="http://schemas.microsoft.com/office/drawing/2014/main" id="{E196E3DB-EDB1-4C35-A471-1FA4CAC1D172}"/>
              </a:ext>
            </a:extLst>
          </p:cNvPr>
          <p:cNvSpPr txBox="1"/>
          <p:nvPr/>
        </p:nvSpPr>
        <p:spPr>
          <a:xfrm>
            <a:off x="7439025" y="600075"/>
            <a:ext cx="2981325" cy="769441"/>
          </a:xfrm>
          <a:prstGeom prst="rect">
            <a:avLst/>
          </a:prstGeom>
          <a:noFill/>
        </p:spPr>
        <p:txBody>
          <a:bodyPr wrap="square" rtlCol="0">
            <a:spAutoFit/>
          </a:bodyPr>
          <a:lstStyle/>
          <a:p>
            <a:pPr algn="ctr"/>
            <a:r>
              <a:rPr lang="zh-CN" altLang="en-US" sz="4400" dirty="0"/>
              <a:t>龙庭</a:t>
            </a:r>
          </a:p>
        </p:txBody>
      </p:sp>
      <p:sp>
        <p:nvSpPr>
          <p:cNvPr id="9" name="矩形 8">
            <a:extLst>
              <a:ext uri="{FF2B5EF4-FFF2-40B4-BE49-F238E27FC236}">
                <a16:creationId xmlns:a16="http://schemas.microsoft.com/office/drawing/2014/main" id="{A3060679-5789-4C8A-B2A7-1D61E49A4A79}"/>
              </a:ext>
            </a:extLst>
          </p:cNvPr>
          <p:cNvSpPr/>
          <p:nvPr/>
        </p:nvSpPr>
        <p:spPr>
          <a:xfrm>
            <a:off x="3012227" y="2445841"/>
            <a:ext cx="1569660" cy="369332"/>
          </a:xfrm>
          <a:prstGeom prst="rect">
            <a:avLst/>
          </a:prstGeom>
        </p:spPr>
        <p:txBody>
          <a:bodyPr wrap="none">
            <a:spAutoFit/>
          </a:bodyPr>
          <a:lstStyle/>
          <a:p>
            <a:r>
              <a:rPr lang="zh-CN" altLang="en-US" b="1" dirty="0">
                <a:solidFill>
                  <a:srgbClr val="333333"/>
                </a:solidFill>
                <a:latin typeface="arial" panose="020B0604020202020204" pitchFamily="34" charset="0"/>
              </a:rPr>
              <a:t>中国翰园碑林</a:t>
            </a:r>
            <a:endParaRPr lang="zh-CN" altLang="en-US" dirty="0"/>
          </a:p>
        </p:txBody>
      </p:sp>
      <p:pic>
        <p:nvPicPr>
          <p:cNvPr id="11" name="图片 10">
            <a:extLst>
              <a:ext uri="{FF2B5EF4-FFF2-40B4-BE49-F238E27FC236}">
                <a16:creationId xmlns:a16="http://schemas.microsoft.com/office/drawing/2014/main" id="{A3D5B37F-3351-405A-ABA1-89F84377ED71}"/>
              </a:ext>
            </a:extLst>
          </p:cNvPr>
          <p:cNvPicPr>
            <a:picLocks noChangeAspect="1"/>
          </p:cNvPicPr>
          <p:nvPr/>
        </p:nvPicPr>
        <p:blipFill>
          <a:blip r:embed="rId5"/>
          <a:stretch>
            <a:fillRect/>
          </a:stretch>
        </p:blipFill>
        <p:spPr>
          <a:xfrm>
            <a:off x="1997317" y="3828195"/>
            <a:ext cx="3263415" cy="2180554"/>
          </a:xfrm>
          <a:prstGeom prst="rect">
            <a:avLst/>
          </a:prstGeom>
        </p:spPr>
      </p:pic>
      <p:sp>
        <p:nvSpPr>
          <p:cNvPr id="12" name="矩形 11">
            <a:extLst>
              <a:ext uri="{FF2B5EF4-FFF2-40B4-BE49-F238E27FC236}">
                <a16:creationId xmlns:a16="http://schemas.microsoft.com/office/drawing/2014/main" id="{D02B03AD-6653-42EB-B024-3331B244A5F6}"/>
              </a:ext>
            </a:extLst>
          </p:cNvPr>
          <p:cNvSpPr/>
          <p:nvPr/>
        </p:nvSpPr>
        <p:spPr>
          <a:xfrm>
            <a:off x="7864986" y="4918472"/>
            <a:ext cx="1964814" cy="369332"/>
          </a:xfrm>
          <a:prstGeom prst="rect">
            <a:avLst/>
          </a:prstGeom>
        </p:spPr>
        <p:txBody>
          <a:bodyPr wrap="square">
            <a:spAutoFit/>
          </a:bodyPr>
          <a:lstStyle/>
          <a:p>
            <a:r>
              <a:rPr lang="zh-CN" altLang="en-US" b="1" dirty="0">
                <a:solidFill>
                  <a:srgbClr val="333333"/>
                </a:solidFill>
                <a:latin typeface="arial" panose="020B0604020202020204" pitchFamily="34" charset="0"/>
              </a:rPr>
              <a:t>清明上河园</a:t>
            </a:r>
            <a:endParaRPr lang="zh-CN" altLang="en-US" dirty="0"/>
          </a:p>
        </p:txBody>
      </p:sp>
      <p:pic>
        <p:nvPicPr>
          <p:cNvPr id="14" name="图片 13">
            <a:extLst>
              <a:ext uri="{FF2B5EF4-FFF2-40B4-BE49-F238E27FC236}">
                <a16:creationId xmlns:a16="http://schemas.microsoft.com/office/drawing/2014/main" id="{7B9CA82F-A986-49D0-AC19-AA965CADE2FB}"/>
              </a:ext>
            </a:extLst>
          </p:cNvPr>
          <p:cNvPicPr>
            <a:picLocks noChangeAspect="1"/>
          </p:cNvPicPr>
          <p:nvPr/>
        </p:nvPicPr>
        <p:blipFill>
          <a:blip r:embed="rId6"/>
          <a:stretch>
            <a:fillRect/>
          </a:stretch>
        </p:blipFill>
        <p:spPr>
          <a:xfrm>
            <a:off x="6013892" y="507332"/>
            <a:ext cx="5301237" cy="2969833"/>
          </a:xfrm>
          <a:prstGeom prst="rect">
            <a:avLst/>
          </a:prstGeom>
        </p:spPr>
      </p:pic>
      <p:pic>
        <p:nvPicPr>
          <p:cNvPr id="17" name="图片 16">
            <a:extLst>
              <a:ext uri="{FF2B5EF4-FFF2-40B4-BE49-F238E27FC236}">
                <a16:creationId xmlns:a16="http://schemas.microsoft.com/office/drawing/2014/main" id="{2F2F73AA-EDB8-4762-89C0-D9ED79F8A770}"/>
              </a:ext>
            </a:extLst>
          </p:cNvPr>
          <p:cNvPicPr>
            <a:picLocks noChangeAspect="1"/>
          </p:cNvPicPr>
          <p:nvPr/>
        </p:nvPicPr>
        <p:blipFill>
          <a:blip r:embed="rId7"/>
          <a:stretch>
            <a:fillRect/>
          </a:stretch>
        </p:blipFill>
        <p:spPr>
          <a:xfrm>
            <a:off x="2495552" y="64130"/>
            <a:ext cx="7699131" cy="5132754"/>
          </a:xfrm>
          <a:prstGeom prst="rect">
            <a:avLst/>
          </a:prstGeom>
        </p:spPr>
      </p:pic>
      <p:sp>
        <p:nvSpPr>
          <p:cNvPr id="18" name="文本框 17">
            <a:extLst>
              <a:ext uri="{FF2B5EF4-FFF2-40B4-BE49-F238E27FC236}">
                <a16:creationId xmlns:a16="http://schemas.microsoft.com/office/drawing/2014/main" id="{342C8625-13D8-4661-A29A-0B9FDD5F7CE7}"/>
              </a:ext>
            </a:extLst>
          </p:cNvPr>
          <p:cNvSpPr txBox="1"/>
          <p:nvPr/>
        </p:nvSpPr>
        <p:spPr>
          <a:xfrm>
            <a:off x="3797057" y="5556738"/>
            <a:ext cx="4124325" cy="646331"/>
          </a:xfrm>
          <a:prstGeom prst="rect">
            <a:avLst/>
          </a:prstGeom>
          <a:noFill/>
        </p:spPr>
        <p:txBody>
          <a:bodyPr wrap="square" rtlCol="0">
            <a:spAutoFit/>
          </a:bodyPr>
          <a:lstStyle/>
          <a:p>
            <a:pPr algn="ctr"/>
            <a:r>
              <a:rPr lang="zh-CN" altLang="en-US" sz="3600" dirty="0"/>
              <a:t>大宋御河</a:t>
            </a:r>
          </a:p>
        </p:txBody>
      </p:sp>
    </p:spTree>
    <p:extLst>
      <p:ext uri="{BB962C8B-B14F-4D97-AF65-F5344CB8AC3E}">
        <p14:creationId xmlns:p14="http://schemas.microsoft.com/office/powerpoint/2010/main" val="3133212462"/>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500"/>
                            </p:stCondLst>
                            <p:childTnLst>
                              <p:par>
                                <p:cTn id="9" presetID="22" presetClass="exit" presetSubtype="4" fill="hold" nodeType="afterEffect">
                                  <p:stCondLst>
                                    <p:cond delay="500"/>
                                  </p:stCondLst>
                                  <p:childTnLst>
                                    <p:animEffect transition="out" filter="wipe(down)">
                                      <p:cBhvr>
                                        <p:cTn id="10" dur="1500"/>
                                        <p:tgtEl>
                                          <p:spTgt spid="4"/>
                                        </p:tgtEl>
                                      </p:cBhvr>
                                    </p:animEffect>
                                    <p:set>
                                      <p:cBhvr>
                                        <p:cTn id="11" dur="1" fill="hold">
                                          <p:stCondLst>
                                            <p:cond delay="1499"/>
                                          </p:stCondLst>
                                        </p:cTn>
                                        <p:tgtEl>
                                          <p:spTgt spid="4"/>
                                        </p:tgtEl>
                                        <p:attrNameLst>
                                          <p:attrName>style.visibility</p:attrName>
                                        </p:attrNameLst>
                                      </p:cBhvr>
                                      <p:to>
                                        <p:strVal val="hidden"/>
                                      </p:to>
                                    </p:set>
                                  </p:childTnLst>
                                </p:cTn>
                              </p:par>
                              <p:par>
                                <p:cTn id="12" presetID="22" presetClass="entr" presetSubtype="4"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1500"/>
                                        <p:tgtEl>
                                          <p:spTgt spid="7"/>
                                        </p:tgtEl>
                                      </p:cBhvr>
                                    </p:animEffect>
                                  </p:childTnLst>
                                </p:cTn>
                              </p:par>
                              <p:par>
                                <p:cTn id="15" presetID="22" presetClass="entr" presetSubtype="4" fill="hold" nodeType="withEffect">
                                  <p:stCondLst>
                                    <p:cond delay="100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1500"/>
                                        <p:tgtEl>
                                          <p:spTgt spid="8">
                                            <p:txEl>
                                              <p:pRg st="0" end="0"/>
                                            </p:txEl>
                                          </p:spTgt>
                                        </p:tgtEl>
                                      </p:cBhvr>
                                    </p:animEffect>
                                  </p:childTnLst>
                                </p:cTn>
                              </p:par>
                              <p:par>
                                <p:cTn id="18" presetID="22" presetClass="exit" presetSubtype="4" fill="hold" nodeType="withEffect">
                                  <p:stCondLst>
                                    <p:cond delay="1000"/>
                                  </p:stCondLst>
                                  <p:childTnLst>
                                    <p:animEffect transition="out" filter="wipe(down)">
                                      <p:cBhvr>
                                        <p:cTn id="19" dur="1500"/>
                                        <p:tgtEl>
                                          <p:spTgt spid="5">
                                            <p:txEl>
                                              <p:pRg st="0" end="0"/>
                                            </p:txEl>
                                          </p:spTgt>
                                        </p:tgtEl>
                                      </p:cBhvr>
                                    </p:animEffect>
                                    <p:set>
                                      <p:cBhvr>
                                        <p:cTn id="20" dur="1" fill="hold">
                                          <p:stCondLst>
                                            <p:cond delay="1499"/>
                                          </p:stCondLst>
                                        </p:cTn>
                                        <p:tgtEl>
                                          <p:spTgt spid="5">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1000"/>
                                  </p:stCondLst>
                                  <p:childTnLst>
                                    <p:animEffect transition="out" filter="randombar(horizontal)">
                                      <p:cBhvr>
                                        <p:cTn id="24" dur="1500"/>
                                        <p:tgtEl>
                                          <p:spTgt spid="8">
                                            <p:txEl>
                                              <p:pRg st="0" end="0"/>
                                            </p:txEl>
                                          </p:spTgt>
                                        </p:tgtEl>
                                      </p:cBhvr>
                                    </p:animEffect>
                                    <p:set>
                                      <p:cBhvr>
                                        <p:cTn id="25" dur="1" fill="hold">
                                          <p:stCondLst>
                                            <p:cond delay="1499"/>
                                          </p:stCondLst>
                                        </p:cTn>
                                        <p:tgtEl>
                                          <p:spTgt spid="8">
                                            <p:txEl>
                                              <p:pRg st="0" end="0"/>
                                            </p:txEl>
                                          </p:spTgt>
                                        </p:tgtEl>
                                        <p:attrNameLst>
                                          <p:attrName>style.visibility</p:attrName>
                                        </p:attrNameLst>
                                      </p:cBhvr>
                                      <p:to>
                                        <p:strVal val="hidden"/>
                                      </p:to>
                                    </p:set>
                                  </p:childTnLst>
                                </p:cTn>
                              </p:par>
                              <p:par>
                                <p:cTn id="26" presetID="14" presetClass="exit" presetSubtype="10" fill="hold" nodeType="withEffect">
                                  <p:stCondLst>
                                    <p:cond delay="1000"/>
                                  </p:stCondLst>
                                  <p:childTnLst>
                                    <p:animEffect transition="out" filter="randombar(horizontal)">
                                      <p:cBhvr>
                                        <p:cTn id="27" dur="1500"/>
                                        <p:tgtEl>
                                          <p:spTgt spid="7"/>
                                        </p:tgtEl>
                                      </p:cBhvr>
                                    </p:animEffect>
                                    <p:set>
                                      <p:cBhvr>
                                        <p:cTn id="28" dur="1" fill="hold">
                                          <p:stCondLst>
                                            <p:cond delay="1499"/>
                                          </p:stCondLst>
                                        </p:cTn>
                                        <p:tgtEl>
                                          <p:spTgt spid="7"/>
                                        </p:tgtEl>
                                        <p:attrNameLst>
                                          <p:attrName>style.visibility</p:attrName>
                                        </p:attrNameLst>
                                      </p:cBhvr>
                                      <p:to>
                                        <p:strVal val="hidden"/>
                                      </p:to>
                                    </p:set>
                                  </p:childTnLst>
                                </p:cTn>
                              </p:par>
                            </p:childTnLst>
                          </p:cTn>
                        </p:par>
                        <p:par>
                          <p:cTn id="29" fill="hold">
                            <p:stCondLst>
                              <p:cond delay="2500"/>
                            </p:stCondLst>
                            <p:childTnLst>
                              <p:par>
                                <p:cTn id="30" presetID="22" presetClass="entr" presetSubtype="4" fill="hold" grpId="0" nodeType="after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500"/>
                                        <p:tgtEl>
                                          <p:spTgt spid="9"/>
                                        </p:tgtEl>
                                      </p:cBhvr>
                                    </p:animEffect>
                                  </p:childTnLst>
                                </p:cTn>
                              </p:par>
                              <p:par>
                                <p:cTn id="33" presetID="22" presetClass="entr" presetSubtype="4" fill="hold" nodeType="withEffect">
                                  <p:stCondLst>
                                    <p:cond delay="100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1500"/>
                                        <p:tgtEl>
                                          <p:spTgt spid="11"/>
                                        </p:tgtEl>
                                      </p:cBhvr>
                                    </p:animEffect>
                                  </p:childTnLst>
                                </p:cTn>
                              </p:par>
                              <p:par>
                                <p:cTn id="36" presetID="6" presetClass="entr" presetSubtype="16" fill="hold"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circle(in)">
                                      <p:cBhvr>
                                        <p:cTn id="38" dur="1500"/>
                                        <p:tgtEl>
                                          <p:spTgt spid="14"/>
                                        </p:tgtEl>
                                      </p:cBhvr>
                                    </p:animEffect>
                                  </p:childTnLst>
                                </p:cTn>
                              </p:par>
                              <p:par>
                                <p:cTn id="39" presetID="6" presetClass="entr" presetSubtype="16" fill="hold" nodeType="withEffect">
                                  <p:stCondLst>
                                    <p:cond delay="100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circle(in)">
                                      <p:cBhvr>
                                        <p:cTn id="41" dur="1500"/>
                                        <p:tgtEl>
                                          <p:spTgt spid="12">
                                            <p:txEl>
                                              <p:pRg st="0" end="0"/>
                                            </p:txEl>
                                          </p:spTgt>
                                        </p:tgtEl>
                                      </p:cBhvr>
                                    </p:animEffect>
                                  </p:childTnLst>
                                </p:cTn>
                              </p:par>
                              <p:par>
                                <p:cTn id="42" presetID="42" presetClass="entr" presetSubtype="0" fill="hold" nodeType="withEffect">
                                  <p:stCondLst>
                                    <p:cond delay="1000"/>
                                  </p:stCondLst>
                                  <p:childTnLst>
                                    <p:set>
                                      <p:cBhvr>
                                        <p:cTn id="43" dur="1" fill="hold">
                                          <p:stCondLst>
                                            <p:cond delay="0"/>
                                          </p:stCondLst>
                                        </p:cTn>
                                        <p:tgtEl>
                                          <p:spTgt spid="9">
                                            <p:txEl>
                                              <p:pRg st="0" end="0"/>
                                            </p:txEl>
                                          </p:spTgt>
                                        </p:tgtEl>
                                        <p:attrNameLst>
                                          <p:attrName>style.visibility</p:attrName>
                                        </p:attrNameLst>
                                      </p:cBhvr>
                                      <p:to>
                                        <p:strVal val="visible"/>
                                      </p:to>
                                    </p:set>
                                    <p:animEffect transition="in" filter="fade">
                                      <p:cBhvr>
                                        <p:cTn id="44" dur="1500"/>
                                        <p:tgtEl>
                                          <p:spTgt spid="9">
                                            <p:txEl>
                                              <p:pRg st="0" end="0"/>
                                            </p:txEl>
                                          </p:spTgt>
                                        </p:tgtEl>
                                      </p:cBhvr>
                                    </p:animEffect>
                                    <p:anim calcmode="lin" valueType="num">
                                      <p:cBhvr>
                                        <p:cTn id="45" dur="1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6" dur="1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31" presetClass="exit" presetSubtype="0" fill="hold" nodeType="afterEffect">
                                  <p:stCondLst>
                                    <p:cond delay="1000"/>
                                  </p:stCondLst>
                                  <p:childTnLst>
                                    <p:anim calcmode="lin" valueType="num">
                                      <p:cBhvr>
                                        <p:cTn id="49" dur="1000"/>
                                        <p:tgtEl>
                                          <p:spTgt spid="9">
                                            <p:txEl>
                                              <p:pRg st="0" end="0"/>
                                            </p:txEl>
                                          </p:spTgt>
                                        </p:tgtEl>
                                        <p:attrNameLst>
                                          <p:attrName>ppt_w</p:attrName>
                                        </p:attrNameLst>
                                      </p:cBhvr>
                                      <p:tavLst>
                                        <p:tav tm="0">
                                          <p:val>
                                            <p:strVal val="ppt_w"/>
                                          </p:val>
                                        </p:tav>
                                        <p:tav tm="100000">
                                          <p:val>
                                            <p:fltVal val="0"/>
                                          </p:val>
                                        </p:tav>
                                      </p:tavLst>
                                    </p:anim>
                                    <p:anim calcmode="lin" valueType="num">
                                      <p:cBhvr>
                                        <p:cTn id="50" dur="1000"/>
                                        <p:tgtEl>
                                          <p:spTgt spid="9">
                                            <p:txEl>
                                              <p:pRg st="0" end="0"/>
                                            </p:txEl>
                                          </p:spTgt>
                                        </p:tgtEl>
                                        <p:attrNameLst>
                                          <p:attrName>ppt_h</p:attrName>
                                        </p:attrNameLst>
                                      </p:cBhvr>
                                      <p:tavLst>
                                        <p:tav tm="0">
                                          <p:val>
                                            <p:strVal val="ppt_h"/>
                                          </p:val>
                                        </p:tav>
                                        <p:tav tm="100000">
                                          <p:val>
                                            <p:fltVal val="0"/>
                                          </p:val>
                                        </p:tav>
                                      </p:tavLst>
                                    </p:anim>
                                    <p:anim calcmode="lin" valueType="num">
                                      <p:cBhvr>
                                        <p:cTn id="51" dur="1000"/>
                                        <p:tgtEl>
                                          <p:spTgt spid="9">
                                            <p:txEl>
                                              <p:pRg st="0" end="0"/>
                                            </p:txEl>
                                          </p:spTgt>
                                        </p:tgtEl>
                                        <p:attrNameLst>
                                          <p:attrName>style.rotation</p:attrName>
                                        </p:attrNameLst>
                                      </p:cBhvr>
                                      <p:tavLst>
                                        <p:tav tm="0">
                                          <p:val>
                                            <p:fltVal val="0"/>
                                          </p:val>
                                        </p:tav>
                                        <p:tav tm="100000">
                                          <p:val>
                                            <p:fltVal val="90"/>
                                          </p:val>
                                        </p:tav>
                                      </p:tavLst>
                                    </p:anim>
                                    <p:animEffect transition="out" filter="fade">
                                      <p:cBhvr>
                                        <p:cTn id="52" dur="1000"/>
                                        <p:tgtEl>
                                          <p:spTgt spid="9">
                                            <p:txEl>
                                              <p:pRg st="0" end="0"/>
                                            </p:txEl>
                                          </p:spTgt>
                                        </p:tgtEl>
                                      </p:cBhvr>
                                    </p:animEffect>
                                    <p:set>
                                      <p:cBhvr>
                                        <p:cTn id="53" dur="1" fill="hold">
                                          <p:stCondLst>
                                            <p:cond delay="999"/>
                                          </p:stCondLst>
                                        </p:cTn>
                                        <p:tgtEl>
                                          <p:spTgt spid="9">
                                            <p:txEl>
                                              <p:pRg st="0" end="0"/>
                                            </p:txEl>
                                          </p:spTgt>
                                        </p:tgtEl>
                                        <p:attrNameLst>
                                          <p:attrName>style.visibility</p:attrName>
                                        </p:attrNameLst>
                                      </p:cBhvr>
                                      <p:to>
                                        <p:strVal val="hidden"/>
                                      </p:to>
                                    </p:set>
                                  </p:childTnLst>
                                </p:cTn>
                              </p:par>
                              <p:par>
                                <p:cTn id="54" presetID="31" presetClass="exit" presetSubtype="0" fill="hold" nodeType="withEffect">
                                  <p:stCondLst>
                                    <p:cond delay="1000"/>
                                  </p:stCondLst>
                                  <p:childTnLst>
                                    <p:anim calcmode="lin" valueType="num">
                                      <p:cBhvr>
                                        <p:cTn id="55" dur="1500"/>
                                        <p:tgtEl>
                                          <p:spTgt spid="11"/>
                                        </p:tgtEl>
                                        <p:attrNameLst>
                                          <p:attrName>ppt_w</p:attrName>
                                        </p:attrNameLst>
                                      </p:cBhvr>
                                      <p:tavLst>
                                        <p:tav tm="0">
                                          <p:val>
                                            <p:strVal val="ppt_w"/>
                                          </p:val>
                                        </p:tav>
                                        <p:tav tm="100000">
                                          <p:val>
                                            <p:fltVal val="0"/>
                                          </p:val>
                                        </p:tav>
                                      </p:tavLst>
                                    </p:anim>
                                    <p:anim calcmode="lin" valueType="num">
                                      <p:cBhvr>
                                        <p:cTn id="56" dur="1500"/>
                                        <p:tgtEl>
                                          <p:spTgt spid="11"/>
                                        </p:tgtEl>
                                        <p:attrNameLst>
                                          <p:attrName>ppt_h</p:attrName>
                                        </p:attrNameLst>
                                      </p:cBhvr>
                                      <p:tavLst>
                                        <p:tav tm="0">
                                          <p:val>
                                            <p:strVal val="ppt_h"/>
                                          </p:val>
                                        </p:tav>
                                        <p:tav tm="100000">
                                          <p:val>
                                            <p:fltVal val="0"/>
                                          </p:val>
                                        </p:tav>
                                      </p:tavLst>
                                    </p:anim>
                                    <p:anim calcmode="lin" valueType="num">
                                      <p:cBhvr>
                                        <p:cTn id="57" dur="1500"/>
                                        <p:tgtEl>
                                          <p:spTgt spid="11"/>
                                        </p:tgtEl>
                                        <p:attrNameLst>
                                          <p:attrName>style.rotation</p:attrName>
                                        </p:attrNameLst>
                                      </p:cBhvr>
                                      <p:tavLst>
                                        <p:tav tm="0">
                                          <p:val>
                                            <p:fltVal val="0"/>
                                          </p:val>
                                        </p:tav>
                                        <p:tav tm="100000">
                                          <p:val>
                                            <p:fltVal val="90"/>
                                          </p:val>
                                        </p:tav>
                                      </p:tavLst>
                                    </p:anim>
                                    <p:animEffect transition="out" filter="fade">
                                      <p:cBhvr>
                                        <p:cTn id="58" dur="1500"/>
                                        <p:tgtEl>
                                          <p:spTgt spid="11"/>
                                        </p:tgtEl>
                                      </p:cBhvr>
                                    </p:animEffect>
                                    <p:set>
                                      <p:cBhvr>
                                        <p:cTn id="59" dur="1" fill="hold">
                                          <p:stCondLst>
                                            <p:cond delay="1499"/>
                                          </p:stCondLst>
                                        </p:cTn>
                                        <p:tgtEl>
                                          <p:spTgt spid="11"/>
                                        </p:tgtEl>
                                        <p:attrNameLst>
                                          <p:attrName>style.visibility</p:attrName>
                                        </p:attrNameLst>
                                      </p:cBhvr>
                                      <p:to>
                                        <p:strVal val="hidden"/>
                                      </p:to>
                                    </p:set>
                                  </p:childTnLst>
                                </p:cTn>
                              </p:par>
                              <p:par>
                                <p:cTn id="60" presetID="53" presetClass="exit" presetSubtype="32" fill="hold" nodeType="withEffect">
                                  <p:stCondLst>
                                    <p:cond delay="1000"/>
                                  </p:stCondLst>
                                  <p:childTnLst>
                                    <p:anim calcmode="lin" valueType="num">
                                      <p:cBhvr>
                                        <p:cTn id="61" dur="1500"/>
                                        <p:tgtEl>
                                          <p:spTgt spid="14"/>
                                        </p:tgtEl>
                                        <p:attrNameLst>
                                          <p:attrName>ppt_w</p:attrName>
                                        </p:attrNameLst>
                                      </p:cBhvr>
                                      <p:tavLst>
                                        <p:tav tm="0">
                                          <p:val>
                                            <p:strVal val="ppt_w"/>
                                          </p:val>
                                        </p:tav>
                                        <p:tav tm="100000">
                                          <p:val>
                                            <p:fltVal val="0"/>
                                          </p:val>
                                        </p:tav>
                                      </p:tavLst>
                                    </p:anim>
                                    <p:anim calcmode="lin" valueType="num">
                                      <p:cBhvr>
                                        <p:cTn id="62" dur="1500"/>
                                        <p:tgtEl>
                                          <p:spTgt spid="14"/>
                                        </p:tgtEl>
                                        <p:attrNameLst>
                                          <p:attrName>ppt_h</p:attrName>
                                        </p:attrNameLst>
                                      </p:cBhvr>
                                      <p:tavLst>
                                        <p:tav tm="0">
                                          <p:val>
                                            <p:strVal val="ppt_h"/>
                                          </p:val>
                                        </p:tav>
                                        <p:tav tm="100000">
                                          <p:val>
                                            <p:fltVal val="0"/>
                                          </p:val>
                                        </p:tav>
                                      </p:tavLst>
                                    </p:anim>
                                    <p:animEffect transition="out" filter="fade">
                                      <p:cBhvr>
                                        <p:cTn id="63" dur="1500"/>
                                        <p:tgtEl>
                                          <p:spTgt spid="14"/>
                                        </p:tgtEl>
                                      </p:cBhvr>
                                    </p:animEffect>
                                    <p:set>
                                      <p:cBhvr>
                                        <p:cTn id="64" dur="1" fill="hold">
                                          <p:stCondLst>
                                            <p:cond delay="1499"/>
                                          </p:stCondLst>
                                        </p:cTn>
                                        <p:tgtEl>
                                          <p:spTgt spid="14"/>
                                        </p:tgtEl>
                                        <p:attrNameLst>
                                          <p:attrName>style.visibility</p:attrName>
                                        </p:attrNameLst>
                                      </p:cBhvr>
                                      <p:to>
                                        <p:strVal val="hidden"/>
                                      </p:to>
                                    </p:set>
                                  </p:childTnLst>
                                </p:cTn>
                              </p:par>
                              <p:par>
                                <p:cTn id="65" presetID="53" presetClass="exit" presetSubtype="32" fill="hold" nodeType="withEffect">
                                  <p:stCondLst>
                                    <p:cond delay="1000"/>
                                  </p:stCondLst>
                                  <p:childTnLst>
                                    <p:anim calcmode="lin" valueType="num">
                                      <p:cBhvr>
                                        <p:cTn id="66" dur="1500"/>
                                        <p:tgtEl>
                                          <p:spTgt spid="12">
                                            <p:txEl>
                                              <p:pRg st="0" end="0"/>
                                            </p:txEl>
                                          </p:spTgt>
                                        </p:tgtEl>
                                        <p:attrNameLst>
                                          <p:attrName>ppt_w</p:attrName>
                                        </p:attrNameLst>
                                      </p:cBhvr>
                                      <p:tavLst>
                                        <p:tav tm="0">
                                          <p:val>
                                            <p:strVal val="ppt_w"/>
                                          </p:val>
                                        </p:tav>
                                        <p:tav tm="100000">
                                          <p:val>
                                            <p:fltVal val="0"/>
                                          </p:val>
                                        </p:tav>
                                      </p:tavLst>
                                    </p:anim>
                                    <p:anim calcmode="lin" valueType="num">
                                      <p:cBhvr>
                                        <p:cTn id="67" dur="1500"/>
                                        <p:tgtEl>
                                          <p:spTgt spid="12">
                                            <p:txEl>
                                              <p:pRg st="0" end="0"/>
                                            </p:txEl>
                                          </p:spTgt>
                                        </p:tgtEl>
                                        <p:attrNameLst>
                                          <p:attrName>ppt_h</p:attrName>
                                        </p:attrNameLst>
                                      </p:cBhvr>
                                      <p:tavLst>
                                        <p:tav tm="0">
                                          <p:val>
                                            <p:strVal val="ppt_h"/>
                                          </p:val>
                                        </p:tav>
                                        <p:tav tm="100000">
                                          <p:val>
                                            <p:fltVal val="0"/>
                                          </p:val>
                                        </p:tav>
                                      </p:tavLst>
                                    </p:anim>
                                    <p:animEffect transition="out" filter="fade">
                                      <p:cBhvr>
                                        <p:cTn id="68" dur="1500"/>
                                        <p:tgtEl>
                                          <p:spTgt spid="12">
                                            <p:txEl>
                                              <p:pRg st="0" end="0"/>
                                            </p:txEl>
                                          </p:spTgt>
                                        </p:tgtEl>
                                      </p:cBhvr>
                                    </p:animEffect>
                                    <p:set>
                                      <p:cBhvr>
                                        <p:cTn id="69" dur="1" fill="hold">
                                          <p:stCondLst>
                                            <p:cond delay="1499"/>
                                          </p:stCondLst>
                                        </p:cTn>
                                        <p:tgtEl>
                                          <p:spTgt spid="12">
                                            <p:txEl>
                                              <p:pRg st="0" end="0"/>
                                            </p:txEl>
                                          </p:spTgt>
                                        </p:tgtEl>
                                        <p:attrNameLst>
                                          <p:attrName>style.visibility</p:attrName>
                                        </p:attrNameLst>
                                      </p:cBhvr>
                                      <p:to>
                                        <p:strVal val="hidden"/>
                                      </p:to>
                                    </p:set>
                                  </p:childTnLst>
                                </p:cTn>
                              </p:par>
                            </p:childTnLst>
                          </p:cTn>
                        </p:par>
                        <p:par>
                          <p:cTn id="70" fill="hold">
                            <p:stCondLst>
                              <p:cond delay="7500"/>
                            </p:stCondLst>
                            <p:childTnLst>
                              <p:par>
                                <p:cTn id="71" presetID="14" presetClass="entr" presetSubtype="10" fill="hold" nodeType="afterEffect">
                                  <p:stCondLst>
                                    <p:cond delay="1000"/>
                                  </p:stCondLst>
                                  <p:childTnLst>
                                    <p:set>
                                      <p:cBhvr>
                                        <p:cTn id="72" dur="1" fill="hold">
                                          <p:stCondLst>
                                            <p:cond delay="0"/>
                                          </p:stCondLst>
                                        </p:cTn>
                                        <p:tgtEl>
                                          <p:spTgt spid="17"/>
                                        </p:tgtEl>
                                        <p:attrNameLst>
                                          <p:attrName>style.visibility</p:attrName>
                                        </p:attrNameLst>
                                      </p:cBhvr>
                                      <p:to>
                                        <p:strVal val="visible"/>
                                      </p:to>
                                    </p:set>
                                    <p:animEffect transition="in" filter="randombar(horizontal)">
                                      <p:cBhvr>
                                        <p:cTn id="73" dur="1000"/>
                                        <p:tgtEl>
                                          <p:spTgt spid="17"/>
                                        </p:tgtEl>
                                      </p:cBhvr>
                                    </p:animEffect>
                                  </p:childTnLst>
                                </p:cTn>
                              </p:par>
                              <p:par>
                                <p:cTn id="74" presetID="53" presetClass="entr" presetSubtype="16" fill="hold" nodeType="withEffect">
                                  <p:stCondLst>
                                    <p:cond delay="1000"/>
                                  </p:stCondLst>
                                  <p:childTnLst>
                                    <p:set>
                                      <p:cBhvr>
                                        <p:cTn id="75" dur="1" fill="hold">
                                          <p:stCondLst>
                                            <p:cond delay="0"/>
                                          </p:stCondLst>
                                        </p:cTn>
                                        <p:tgtEl>
                                          <p:spTgt spid="18">
                                            <p:txEl>
                                              <p:pRg st="0" end="0"/>
                                            </p:txEl>
                                          </p:spTgt>
                                        </p:tgtEl>
                                        <p:attrNameLst>
                                          <p:attrName>style.visibility</p:attrName>
                                        </p:attrNameLst>
                                      </p:cBhvr>
                                      <p:to>
                                        <p:strVal val="visible"/>
                                      </p:to>
                                    </p:set>
                                    <p:anim calcmode="lin" valueType="num">
                                      <p:cBhvr>
                                        <p:cTn id="76" dur="10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77" dur="10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78" dur="1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D5BEF3-8B11-435C-A8A5-25391D263719}"/>
              </a:ext>
            </a:extLst>
          </p:cNvPr>
          <p:cNvSpPr/>
          <p:nvPr/>
        </p:nvSpPr>
        <p:spPr>
          <a:xfrm>
            <a:off x="4513897" y="338435"/>
            <a:ext cx="29546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a:ln/>
                <a:solidFill>
                  <a:schemeClr val="accent3"/>
                </a:solidFill>
                <a:effectLst/>
              </a:rPr>
              <a:t>文化风范</a:t>
            </a:r>
          </a:p>
        </p:txBody>
      </p:sp>
      <p:sp>
        <p:nvSpPr>
          <p:cNvPr id="3" name="文本框 2">
            <a:extLst>
              <a:ext uri="{FF2B5EF4-FFF2-40B4-BE49-F238E27FC236}">
                <a16:creationId xmlns:a16="http://schemas.microsoft.com/office/drawing/2014/main" id="{D8843521-0CA2-4AE7-9CD4-B9960059937A}"/>
              </a:ext>
            </a:extLst>
          </p:cNvPr>
          <p:cNvSpPr txBox="1"/>
          <p:nvPr/>
        </p:nvSpPr>
        <p:spPr>
          <a:xfrm>
            <a:off x="4712677" y="1269161"/>
            <a:ext cx="6295293" cy="3970318"/>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r>
              <a:rPr lang="zh-CN" altLang="en-US" dirty="0">
                <a:latin typeface="华文彩云" panose="02010800040101010101" pitchFamily="2" charset="-122"/>
                <a:ea typeface="华文彩云" panose="02010800040101010101" pitchFamily="2" charset="-122"/>
              </a:rPr>
              <a:t>       清明上河图，中国十大传世名画之一。为北宋风俗画，北宋画家张择端仅见的存世精品，属国宝级文物，现藏于北京故宫博物院。</a:t>
            </a:r>
          </a:p>
          <a:p>
            <a:r>
              <a:rPr lang="zh-CN" altLang="en-US" dirty="0">
                <a:latin typeface="华文彩云" panose="02010800040101010101" pitchFamily="2" charset="-122"/>
                <a:ea typeface="华文彩云" panose="02010800040101010101" pitchFamily="2" charset="-122"/>
              </a:rPr>
              <a:t>        清明上河图宽</a:t>
            </a:r>
            <a:r>
              <a:rPr lang="en-US" altLang="zh-CN" dirty="0">
                <a:latin typeface="华文彩云" panose="02010800040101010101" pitchFamily="2" charset="-122"/>
                <a:ea typeface="华文彩云" panose="02010800040101010101" pitchFamily="2" charset="-122"/>
              </a:rPr>
              <a:t>25.2</a:t>
            </a:r>
            <a:r>
              <a:rPr lang="zh-CN" altLang="en-US" dirty="0">
                <a:latin typeface="华文彩云" panose="02010800040101010101" pitchFamily="2" charset="-122"/>
                <a:ea typeface="华文彩云" panose="02010800040101010101" pitchFamily="2" charset="-122"/>
              </a:rPr>
              <a:t>厘米，长</a:t>
            </a:r>
            <a:r>
              <a:rPr lang="en-US" altLang="zh-CN" dirty="0">
                <a:latin typeface="华文彩云" panose="02010800040101010101" pitchFamily="2" charset="-122"/>
                <a:ea typeface="华文彩云" panose="02010800040101010101" pitchFamily="2" charset="-122"/>
              </a:rPr>
              <a:t>528.7</a:t>
            </a:r>
            <a:r>
              <a:rPr lang="zh-CN" altLang="en-US" dirty="0">
                <a:latin typeface="华文彩云" panose="02010800040101010101" pitchFamily="2" charset="-122"/>
                <a:ea typeface="华文彩云" panose="02010800040101010101" pitchFamily="2" charset="-122"/>
              </a:rPr>
              <a:t>厘米，绢本设色。作品以长卷形式，采用散点透视构图法，生动记录了中国十二世纪北宋都城东京（又称汴京，今河南开封）的城市面貌和当时社会各阶层人民的生活状况，是北宋时期都城汴京当年繁荣的见证，也是北宋城市经济情况的写照。</a:t>
            </a:r>
          </a:p>
          <a:p>
            <a:r>
              <a:rPr lang="zh-CN" altLang="en-US" dirty="0">
                <a:latin typeface="华文彩云" panose="02010800040101010101" pitchFamily="2" charset="-122"/>
                <a:ea typeface="华文彩云" panose="02010800040101010101" pitchFamily="2" charset="-122"/>
              </a:rPr>
              <a:t>这在中国乃至世界绘画史上都是独一无二的。在五米多长的画卷里，共绘了数量庞大的各色人物，牛、骡、驴等牲畜，车、轿、大小船只，房屋、桥梁、城楼等各有特色，体现了宋代建筑的特征。具有很高的历史价值和艺术价值。 </a:t>
            </a:r>
            <a:r>
              <a:rPr lang="en-US" altLang="zh-CN" dirty="0">
                <a:latin typeface="华文彩云" panose="02010800040101010101" pitchFamily="2" charset="-122"/>
                <a:ea typeface="华文彩云" panose="02010800040101010101" pitchFamily="2" charset="-122"/>
              </a:rPr>
              <a:t>《</a:t>
            </a:r>
            <a:r>
              <a:rPr lang="zh-CN" altLang="en-US" dirty="0">
                <a:latin typeface="华文彩云" panose="02010800040101010101" pitchFamily="2" charset="-122"/>
                <a:ea typeface="华文彩云" panose="02010800040101010101" pitchFamily="2" charset="-122"/>
              </a:rPr>
              <a:t>清明上河图</a:t>
            </a:r>
            <a:r>
              <a:rPr lang="en-US" altLang="zh-CN" dirty="0">
                <a:latin typeface="华文彩云" panose="02010800040101010101" pitchFamily="2" charset="-122"/>
                <a:ea typeface="华文彩云" panose="02010800040101010101" pitchFamily="2" charset="-122"/>
              </a:rPr>
              <a:t>》</a:t>
            </a:r>
            <a:r>
              <a:rPr lang="zh-CN" altLang="en-US" dirty="0">
                <a:latin typeface="华文彩云" panose="02010800040101010101" pitchFamily="2" charset="-122"/>
                <a:ea typeface="华文彩云" panose="02010800040101010101" pitchFamily="2" charset="-122"/>
              </a:rPr>
              <a:t>虽然场面热闹，但表现的并非繁荣市景，而是一幅带有忧患意识的“盛世危图”，官兵懒散税务重。</a:t>
            </a:r>
          </a:p>
        </p:txBody>
      </p:sp>
      <p:pic>
        <p:nvPicPr>
          <p:cNvPr id="5" name="图片 4">
            <a:extLst>
              <a:ext uri="{FF2B5EF4-FFF2-40B4-BE49-F238E27FC236}">
                <a16:creationId xmlns:a16="http://schemas.microsoft.com/office/drawing/2014/main" id="{F6BE8EA8-43DC-4D28-BEFF-4F7FA4747E29}"/>
              </a:ext>
            </a:extLst>
          </p:cNvPr>
          <p:cNvPicPr>
            <a:picLocks noChangeAspect="1"/>
          </p:cNvPicPr>
          <p:nvPr/>
        </p:nvPicPr>
        <p:blipFill>
          <a:blip r:embed="rId2"/>
          <a:stretch>
            <a:fillRect/>
          </a:stretch>
        </p:blipFill>
        <p:spPr>
          <a:xfrm>
            <a:off x="388552" y="1269161"/>
            <a:ext cx="4324125" cy="2883877"/>
          </a:xfrm>
          <a:prstGeom prst="rect">
            <a:avLst/>
          </a:prstGeom>
        </p:spPr>
      </p:pic>
    </p:spTree>
    <p:extLst>
      <p:ext uri="{BB962C8B-B14F-4D97-AF65-F5344CB8AC3E}">
        <p14:creationId xmlns:p14="http://schemas.microsoft.com/office/powerpoint/2010/main" val="1929241102"/>
      </p:ext>
    </p:extLst>
  </p:cSld>
  <p:clrMapOvr>
    <a:masterClrMapping/>
  </p:clrMapOvr>
  <mc:AlternateContent xmlns:mc="http://schemas.openxmlformats.org/markup-compatibility/2006">
    <mc:Choice xmlns:p14="http://schemas.microsoft.com/office/powerpoint/2010/main" Requires="p14">
      <p:transition spd="slow" p14:dur="150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15" presetClass="emph" presetSubtype="0" nodeType="afterEffect">
                                  <p:stCondLst>
                                    <p:cond delay="0"/>
                                  </p:stCondLst>
                                  <p:iterate type="lt">
                                    <p:tmAbs val="25"/>
                                  </p:iterate>
                                  <p:childTnLst>
                                    <p:set>
                                      <p:cBhvr override="childStyle">
                                        <p:cTn id="10" dur="indefinite"/>
                                        <p:tgtEl>
                                          <p:spTgt spid="3">
                                            <p:txEl>
                                              <p:pRg st="0" end="0"/>
                                            </p:txEl>
                                          </p:spTgt>
                                        </p:tgtEl>
                                        <p:attrNameLst>
                                          <p:attrName>style.fontWeight</p:attrName>
                                        </p:attrNameLst>
                                      </p:cBhvr>
                                      <p:to>
                                        <p:strVal val="bold"/>
                                      </p:to>
                                    </p:set>
                                  </p:childTnLst>
                                </p:cTn>
                              </p:par>
                            </p:childTnLst>
                          </p:cTn>
                        </p:par>
                        <p:par>
                          <p:cTn id="11" fill="hold">
                            <p:stCondLst>
                              <p:cond delay="3425"/>
                            </p:stCondLst>
                            <p:childTnLst>
                              <p:par>
                                <p:cTn id="12" presetID="15" presetClass="emph" presetSubtype="0" nodeType="afterEffect">
                                  <p:stCondLst>
                                    <p:cond delay="0"/>
                                  </p:stCondLst>
                                  <p:iterate type="lt">
                                    <p:tmAbs val="25"/>
                                  </p:iterate>
                                  <p:childTnLst>
                                    <p:set>
                                      <p:cBhvr override="childStyle">
                                        <p:cTn id="13" dur="indefinite"/>
                                        <p:tgtEl>
                                          <p:spTgt spid="3">
                                            <p:txEl>
                                              <p:pRg st="1" end="1"/>
                                            </p:txEl>
                                          </p:spTgt>
                                        </p:tgtEl>
                                        <p:attrNameLst>
                                          <p:attrName>style.fontWeight</p:attrName>
                                        </p:attrNameLst>
                                      </p:cBhvr>
                                      <p:to>
                                        <p:strVal val="bold"/>
                                      </p:to>
                                    </p:set>
                                  </p:childTnLst>
                                </p:cTn>
                              </p:par>
                            </p:childTnLst>
                          </p:cTn>
                        </p:par>
                        <p:par>
                          <p:cTn id="14" fill="hold">
                            <p:stCondLst>
                              <p:cond delay="6575"/>
                            </p:stCondLst>
                            <p:childTnLst>
                              <p:par>
                                <p:cTn id="15" presetID="15" presetClass="emph" presetSubtype="0" nodeType="afterEffect">
                                  <p:stCondLst>
                                    <p:cond delay="0"/>
                                  </p:stCondLst>
                                  <p:iterate type="lt">
                                    <p:tmAbs val="25"/>
                                  </p:iterate>
                                  <p:childTnLst>
                                    <p:set>
                                      <p:cBhvr override="childStyle">
                                        <p:cTn id="16" dur="indefinite"/>
                                        <p:tgtEl>
                                          <p:spTgt spid="3">
                                            <p:txEl>
                                              <p:pRg st="2" end="2"/>
                                            </p:txEl>
                                          </p:spTgt>
                                        </p:tgtEl>
                                        <p:attrNameLst>
                                          <p:attrName>style.fontWeight</p:attrName>
                                        </p:attrNameLst>
                                      </p:cBhvr>
                                      <p:to>
                                        <p:strVal val="bold"/>
                                      </p:to>
                                    </p:set>
                                  </p:childTnLst>
                                </p:cTn>
                              </p:par>
                            </p:childTnLst>
                          </p:cTn>
                        </p:par>
                        <p:par>
                          <p:cTn id="17" fill="hold">
                            <p:stCondLst>
                              <p:cond delay="10375"/>
                            </p:stCondLst>
                            <p:childTnLst>
                              <p:par>
                                <p:cTn id="18" presetID="14" presetClass="entr" presetSubtype="10" fill="hold"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5CFFFF5-BB2E-446B-BE5D-636297916775}"/>
              </a:ext>
            </a:extLst>
          </p:cNvPr>
          <p:cNvSpPr txBox="1"/>
          <p:nvPr/>
        </p:nvSpPr>
        <p:spPr>
          <a:xfrm>
            <a:off x="2271712" y="552450"/>
            <a:ext cx="7648575" cy="830997"/>
          </a:xfrm>
          <a:prstGeom prst="rect">
            <a:avLst/>
          </a:prstGeom>
          <a:noFill/>
        </p:spPr>
        <p:txBody>
          <a:bodyPr wrap="square" rtlCol="0">
            <a:spAutoFit/>
          </a:bodyPr>
          <a:lstStyle/>
          <a:p>
            <a:pPr algn="ctr"/>
            <a:r>
              <a:rPr lang="zh-CN" altLang="en-US" sz="4800" dirty="0">
                <a:solidFill>
                  <a:srgbClr val="FF0000"/>
                </a:solidFill>
              </a:rPr>
              <a:t>美食大全</a:t>
            </a:r>
          </a:p>
        </p:txBody>
      </p:sp>
      <p:sp>
        <p:nvSpPr>
          <p:cNvPr id="4" name="文本框 3">
            <a:extLst>
              <a:ext uri="{FF2B5EF4-FFF2-40B4-BE49-F238E27FC236}">
                <a16:creationId xmlns:a16="http://schemas.microsoft.com/office/drawing/2014/main" id="{4912848F-81E6-4108-BEED-78F2A358B550}"/>
              </a:ext>
            </a:extLst>
          </p:cNvPr>
          <p:cNvSpPr txBox="1"/>
          <p:nvPr/>
        </p:nvSpPr>
        <p:spPr>
          <a:xfrm>
            <a:off x="1934308" y="1383447"/>
            <a:ext cx="6553200" cy="3693319"/>
          </a:xfrm>
          <a:prstGeom prst="rect">
            <a:avLst/>
          </a:prstGeom>
          <a:noFill/>
        </p:spPr>
        <p:txBody>
          <a:bodyPr wrap="square" rtlCol="0">
            <a:spAutoFit/>
          </a:bodyPr>
          <a:lstStyle/>
          <a:p>
            <a:r>
              <a:rPr lang="zh-CN" altLang="zh-CN" dirty="0"/>
              <a:t>特色名菜：</a:t>
            </a:r>
            <a:r>
              <a:rPr lang="en-US" altLang="zh-CN" dirty="0" err="1"/>
              <a:t>开封灌汤包</a:t>
            </a:r>
            <a:r>
              <a:rPr lang="zh-CN" altLang="zh-CN" dirty="0"/>
              <a:t>、</a:t>
            </a:r>
            <a:r>
              <a:rPr lang="en-US" altLang="zh-CN" dirty="0" err="1"/>
              <a:t>鲤鱼焙面</a:t>
            </a:r>
            <a:r>
              <a:rPr lang="zh-CN" altLang="zh-CN" dirty="0"/>
              <a:t>、</a:t>
            </a:r>
            <a:r>
              <a:rPr lang="en-US" altLang="zh-CN" dirty="0" err="1"/>
              <a:t>套四宝</a:t>
            </a:r>
            <a:r>
              <a:rPr lang="zh-CN" altLang="zh-CN" dirty="0"/>
              <a:t>、</a:t>
            </a:r>
            <a:r>
              <a:rPr lang="en-US" altLang="zh-CN" dirty="0" err="1"/>
              <a:t>清汤东坡肉</a:t>
            </a:r>
            <a:endParaRPr lang="zh-CN" altLang="zh-CN" dirty="0"/>
          </a:p>
          <a:p>
            <a:r>
              <a:rPr lang="en-US" altLang="zh-CN" dirty="0" err="1"/>
              <a:t>白扒豆腐</a:t>
            </a:r>
            <a:r>
              <a:rPr lang="zh-CN" altLang="zh-CN" dirty="0"/>
              <a:t>、</a:t>
            </a:r>
            <a:r>
              <a:rPr lang="en-US" altLang="zh-CN" dirty="0" err="1"/>
              <a:t>卤煮黄香管</a:t>
            </a:r>
            <a:r>
              <a:rPr lang="zh-CN" altLang="zh-CN" dirty="0"/>
              <a:t>、</a:t>
            </a:r>
            <a:r>
              <a:rPr lang="en-US" altLang="zh-CN" dirty="0" err="1"/>
              <a:t>炸八块</a:t>
            </a:r>
            <a:r>
              <a:rPr lang="zh-CN" altLang="zh-CN" dirty="0"/>
              <a:t>、一鸭三吃、蒸羊等。</a:t>
            </a:r>
          </a:p>
          <a:p>
            <a:r>
              <a:rPr lang="en-US" altLang="zh-CN" dirty="0"/>
              <a:t> </a:t>
            </a:r>
            <a:endParaRPr lang="zh-CN" altLang="zh-CN" dirty="0"/>
          </a:p>
          <a:p>
            <a:r>
              <a:rPr lang="zh-CN" altLang="zh-CN" dirty="0"/>
              <a:t>特色小吃：</a:t>
            </a:r>
            <a:r>
              <a:rPr lang="en-US" altLang="zh-CN" dirty="0" err="1"/>
              <a:t>灌汤包子</a:t>
            </a:r>
            <a:r>
              <a:rPr lang="zh-CN" altLang="zh-CN" dirty="0"/>
              <a:t>、</a:t>
            </a:r>
            <a:r>
              <a:rPr lang="en-US" altLang="zh-CN" dirty="0" err="1"/>
              <a:t>逍遥镇胡辣汤</a:t>
            </a:r>
            <a:r>
              <a:rPr lang="zh-CN" altLang="zh-CN" dirty="0"/>
              <a:t>、</a:t>
            </a:r>
            <a:r>
              <a:rPr lang="en-US" altLang="zh-CN" dirty="0" err="1"/>
              <a:t>桶子鸡</a:t>
            </a:r>
            <a:r>
              <a:rPr lang="zh-CN" altLang="zh-CN" dirty="0"/>
              <a:t>、庞记桶子鸡、沙家牛肉、</a:t>
            </a:r>
            <a:r>
              <a:rPr lang="en-US" altLang="zh-CN" dirty="0" err="1"/>
              <a:t>开封套四宝</a:t>
            </a:r>
            <a:r>
              <a:rPr lang="zh-CN" altLang="zh-CN" dirty="0"/>
              <a:t>、</a:t>
            </a:r>
            <a:r>
              <a:rPr lang="en-US" altLang="zh-CN" dirty="0" err="1"/>
              <a:t>三鲜莲花酥</a:t>
            </a:r>
            <a:r>
              <a:rPr lang="zh-CN" altLang="zh-CN" dirty="0"/>
              <a:t>、</a:t>
            </a:r>
            <a:r>
              <a:rPr lang="en-US" altLang="zh-CN" dirty="0" err="1"/>
              <a:t>五香兔肉</a:t>
            </a:r>
            <a:r>
              <a:rPr lang="zh-CN" altLang="zh-CN" dirty="0"/>
              <a:t>、风干兔肉、</a:t>
            </a:r>
            <a:r>
              <a:rPr lang="en-US" altLang="zh-CN" dirty="0" err="1"/>
              <a:t>五香羊蹄</a:t>
            </a:r>
            <a:r>
              <a:rPr lang="zh-CN" altLang="zh-CN" dirty="0"/>
              <a:t>、</a:t>
            </a:r>
            <a:r>
              <a:rPr lang="en-US" altLang="zh-CN" dirty="0" err="1"/>
              <a:t>酱瓜鸡丁</a:t>
            </a:r>
            <a:r>
              <a:rPr lang="zh-CN" altLang="zh-CN" dirty="0"/>
              <a:t>、</a:t>
            </a:r>
            <a:r>
              <a:rPr lang="en-US" altLang="zh-CN" dirty="0" err="1"/>
              <a:t>菊花火锅</a:t>
            </a:r>
            <a:r>
              <a:rPr lang="zh-CN" altLang="zh-CN" dirty="0"/>
              <a:t>、大京枣、</a:t>
            </a:r>
            <a:r>
              <a:rPr lang="en-US" altLang="zh-CN" dirty="0" err="1"/>
              <a:t>烩面</a:t>
            </a:r>
            <a:r>
              <a:rPr lang="zh-CN" altLang="zh-CN" dirty="0"/>
              <a:t>、</a:t>
            </a:r>
            <a:r>
              <a:rPr lang="en-US" altLang="zh-CN" dirty="0" err="1"/>
              <a:t>双麻火烧</a:t>
            </a:r>
            <a:r>
              <a:rPr lang="zh-CN" altLang="zh-CN" dirty="0"/>
              <a:t>、</a:t>
            </a:r>
            <a:r>
              <a:rPr lang="en-US" altLang="zh-CN" dirty="0" err="1"/>
              <a:t>芝麻翅中翅</a:t>
            </a:r>
            <a:r>
              <a:rPr lang="zh-CN" altLang="zh-CN" dirty="0"/>
              <a:t>、炒</a:t>
            </a:r>
            <a:r>
              <a:rPr lang="en-US" altLang="zh-CN" dirty="0" err="1"/>
              <a:t>红薯泥</a:t>
            </a:r>
            <a:r>
              <a:rPr lang="zh-CN" altLang="zh-CN" dirty="0"/>
              <a:t>、</a:t>
            </a:r>
            <a:r>
              <a:rPr lang="en-US" altLang="zh-CN" dirty="0" err="1"/>
              <a:t>花生糕</a:t>
            </a:r>
            <a:r>
              <a:rPr lang="zh-CN" altLang="zh-CN" dirty="0"/>
              <a:t>、</a:t>
            </a:r>
            <a:r>
              <a:rPr lang="en-US" altLang="zh-CN" dirty="0" err="1"/>
              <a:t>黄焖鱼</a:t>
            </a:r>
            <a:r>
              <a:rPr lang="zh-CN" altLang="zh-CN" dirty="0"/>
              <a:t>、</a:t>
            </a:r>
            <a:r>
              <a:rPr lang="en-US" altLang="zh-CN" dirty="0" err="1"/>
              <a:t>锅贴</a:t>
            </a:r>
            <a:r>
              <a:rPr lang="zh-CN" altLang="zh-CN" dirty="0"/>
              <a:t>、</a:t>
            </a:r>
            <a:r>
              <a:rPr lang="en-US" altLang="zh-CN" dirty="0" err="1"/>
              <a:t>羊肉炕馍</a:t>
            </a:r>
            <a:r>
              <a:rPr lang="zh-CN" altLang="zh-CN" dirty="0"/>
              <a:t>、</a:t>
            </a:r>
            <a:r>
              <a:rPr lang="en-US" altLang="zh-CN" dirty="0" err="1"/>
              <a:t>炒凉粉</a:t>
            </a:r>
            <a:r>
              <a:rPr lang="zh-CN" altLang="zh-CN" dirty="0"/>
              <a:t>、</a:t>
            </a:r>
            <a:r>
              <a:rPr lang="en-US" altLang="zh-CN" dirty="0" err="1"/>
              <a:t>冰糖熟梨</a:t>
            </a:r>
            <a:r>
              <a:rPr lang="zh-CN" altLang="zh-CN" dirty="0"/>
              <a:t>、</a:t>
            </a:r>
            <a:r>
              <a:rPr lang="en-US" altLang="zh-CN" dirty="0" err="1"/>
              <a:t>杏仁茶</a:t>
            </a:r>
            <a:r>
              <a:rPr lang="zh-CN" altLang="zh-CN" dirty="0"/>
              <a:t>、</a:t>
            </a:r>
            <a:r>
              <a:rPr lang="en-US" altLang="zh-CN" dirty="0" err="1"/>
              <a:t>江米切糕</a:t>
            </a:r>
            <a:r>
              <a:rPr lang="zh-CN" altLang="zh-CN" dirty="0"/>
              <a:t>、回民羊肉汤、东华乍、</a:t>
            </a:r>
            <a:r>
              <a:rPr lang="en-US" altLang="zh-CN" dirty="0" err="1"/>
              <a:t>锅贴豆腐</a:t>
            </a:r>
            <a:endParaRPr lang="zh-CN" altLang="zh-CN" dirty="0"/>
          </a:p>
          <a:p>
            <a:r>
              <a:rPr lang="en-US" altLang="zh-CN" dirty="0"/>
              <a:t> </a:t>
            </a:r>
            <a:endParaRPr lang="zh-CN" altLang="zh-CN" dirty="0"/>
          </a:p>
          <a:p>
            <a:r>
              <a:rPr lang="zh-CN" altLang="zh-CN" dirty="0"/>
              <a:t>特色农产：</a:t>
            </a:r>
            <a:r>
              <a:rPr lang="en-US" altLang="zh-CN" dirty="0" err="1"/>
              <a:t>汴梁西瓜</a:t>
            </a:r>
            <a:r>
              <a:rPr lang="zh-CN" altLang="zh-CN" dirty="0"/>
              <a:t>、</a:t>
            </a:r>
            <a:r>
              <a:rPr lang="en-US" altLang="zh-CN" dirty="0" err="1"/>
              <a:t>杞县酱菜</a:t>
            </a:r>
            <a:r>
              <a:rPr lang="zh-CN" altLang="zh-CN" dirty="0"/>
              <a:t>、</a:t>
            </a:r>
            <a:r>
              <a:rPr lang="en-US" altLang="zh-CN" dirty="0" err="1"/>
              <a:t>杞县大蒜</a:t>
            </a:r>
            <a:r>
              <a:rPr lang="zh-CN" altLang="zh-CN" dirty="0"/>
              <a:t>、</a:t>
            </a:r>
            <a:r>
              <a:rPr lang="en-US" altLang="zh-CN" dirty="0" err="1"/>
              <a:t>五香豆腐干</a:t>
            </a:r>
            <a:r>
              <a:rPr lang="zh-CN" altLang="zh-CN" dirty="0"/>
              <a:t>、</a:t>
            </a:r>
            <a:r>
              <a:rPr lang="en-US" altLang="zh-CN" dirty="0" err="1"/>
              <a:t>桶子鸡</a:t>
            </a:r>
            <a:r>
              <a:rPr lang="zh-CN" altLang="zh-CN" dirty="0"/>
              <a:t>、</a:t>
            </a:r>
            <a:r>
              <a:rPr lang="en-US" altLang="zh-CN" dirty="0" err="1"/>
              <a:t>花生糕</a:t>
            </a:r>
            <a:r>
              <a:rPr lang="zh-CN" altLang="zh-CN" dirty="0"/>
              <a:t>、</a:t>
            </a:r>
            <a:r>
              <a:rPr lang="en-US" altLang="zh-CN" dirty="0" err="1"/>
              <a:t>绿豆糕</a:t>
            </a:r>
            <a:r>
              <a:rPr lang="zh-CN" altLang="zh-CN" dirty="0"/>
              <a:t>、</a:t>
            </a:r>
            <a:r>
              <a:rPr lang="en-US" altLang="zh-CN" dirty="0" err="1"/>
              <a:t>麻辣花生</a:t>
            </a:r>
            <a:r>
              <a:rPr lang="zh-CN" altLang="zh-CN" dirty="0"/>
              <a:t>等。</a:t>
            </a:r>
          </a:p>
          <a:p>
            <a:endParaRPr lang="zh-CN" altLang="en-US" dirty="0"/>
          </a:p>
        </p:txBody>
      </p:sp>
      <p:pic>
        <p:nvPicPr>
          <p:cNvPr id="8" name="图片 7" descr="开封灌汤包">
            <a:hlinkClick r:id="rId2" tgtFrame="&quot;_blank&quot;" tooltip="&quot;开封灌汤包&quot;"/>
            <a:extLst>
              <a:ext uri="{FF2B5EF4-FFF2-40B4-BE49-F238E27FC236}">
                <a16:creationId xmlns:a16="http://schemas.microsoft.com/office/drawing/2014/main" id="{3CAC7F40-36E9-4439-934C-28052AEDE1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67136" y="1405195"/>
            <a:ext cx="3506299" cy="2280866"/>
          </a:xfrm>
          <a:prstGeom prst="rect">
            <a:avLst/>
          </a:prstGeom>
          <a:noFill/>
          <a:ln>
            <a:noFill/>
          </a:ln>
        </p:spPr>
      </p:pic>
      <p:pic>
        <p:nvPicPr>
          <p:cNvPr id="9" name="图片 8">
            <a:extLst>
              <a:ext uri="{FF2B5EF4-FFF2-40B4-BE49-F238E27FC236}">
                <a16:creationId xmlns:a16="http://schemas.microsoft.com/office/drawing/2014/main" id="{7632DBBC-7567-4260-BE1E-4B7C9FF7137E}"/>
              </a:ext>
            </a:extLst>
          </p:cNvPr>
          <p:cNvPicPr>
            <a:picLocks noChangeAspect="1"/>
          </p:cNvPicPr>
          <p:nvPr/>
        </p:nvPicPr>
        <p:blipFill>
          <a:blip r:embed="rId4"/>
          <a:stretch>
            <a:fillRect/>
          </a:stretch>
        </p:blipFill>
        <p:spPr>
          <a:xfrm>
            <a:off x="8167137" y="3686060"/>
            <a:ext cx="3506300" cy="2280866"/>
          </a:xfrm>
          <a:prstGeom prst="rect">
            <a:avLst/>
          </a:prstGeom>
        </p:spPr>
      </p:pic>
    </p:spTree>
    <p:extLst>
      <p:ext uri="{BB962C8B-B14F-4D97-AF65-F5344CB8AC3E}">
        <p14:creationId xmlns:p14="http://schemas.microsoft.com/office/powerpoint/2010/main" val="1859550488"/>
      </p:ext>
    </p:extLst>
  </p:cSld>
  <p:clrMapOvr>
    <a:masterClrMapping/>
  </p:clrMapOvr>
  <mc:AlternateContent xmlns:mc="http://schemas.openxmlformats.org/markup-compatibility/2006">
    <mc:Choice xmlns:p14="http://schemas.microsoft.com/office/powerpoint/2010/main" Requires="p14">
      <p:transition spd="slow" advTm="2000">
        <p14:flash/>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8.xml><?xml version="1.0" encoding="utf-8"?>
<a:theme xmlns:a="http://schemas.openxmlformats.org/drawingml/2006/main" name="1_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Words>694</Words>
  <Application>Microsoft Office PowerPoint</Application>
  <PresentationFormat>宽屏</PresentationFormat>
  <Paragraphs>41</Paragraphs>
  <Slides>10</Slides>
  <Notes>0</Notes>
  <HiddenSlides>0</HiddenSlides>
  <MMClips>2</MMClips>
  <ScaleCrop>false</ScaleCrop>
  <HeadingPairs>
    <vt:vector size="6" baseType="variant">
      <vt:variant>
        <vt:lpstr>已用的字体</vt:lpstr>
      </vt:variant>
      <vt:variant>
        <vt:i4>20</vt:i4>
      </vt:variant>
      <vt:variant>
        <vt:lpstr>主题</vt:lpstr>
      </vt:variant>
      <vt:variant>
        <vt:i4>9</vt:i4>
      </vt:variant>
      <vt:variant>
        <vt:lpstr>幻灯片标题</vt:lpstr>
      </vt:variant>
      <vt:variant>
        <vt:i4>10</vt:i4>
      </vt:variant>
    </vt:vector>
  </HeadingPairs>
  <TitlesOfParts>
    <vt:vector size="39" baseType="lpstr">
      <vt:lpstr>等线</vt:lpstr>
      <vt:lpstr>等线 Light</vt:lpstr>
      <vt:lpstr>方正舒体</vt:lpstr>
      <vt:lpstr>华文彩云</vt:lpstr>
      <vt:lpstr>华文仿宋</vt:lpstr>
      <vt:lpstr>华文行楷</vt:lpstr>
      <vt:lpstr>华文楷体</vt:lpstr>
      <vt:lpstr>华文中宋</vt:lpstr>
      <vt:lpstr>宋体</vt:lpstr>
      <vt:lpstr>幼圆</vt:lpstr>
      <vt:lpstr>Arial</vt:lpstr>
      <vt:lpstr>Arial</vt:lpstr>
      <vt:lpstr>Calibri</vt:lpstr>
      <vt:lpstr>Calibri Light</vt:lpstr>
      <vt:lpstr>Century Gothic</vt:lpstr>
      <vt:lpstr>Franklin Gothic Book</vt:lpstr>
      <vt:lpstr>Garamond</vt:lpstr>
      <vt:lpstr>Gill Sans MT</vt:lpstr>
      <vt:lpstr>Impact</vt:lpstr>
      <vt:lpstr>Wingdings 3</vt:lpstr>
      <vt:lpstr>天体</vt:lpstr>
      <vt:lpstr>Crop</vt:lpstr>
      <vt:lpstr>环保</vt:lpstr>
      <vt:lpstr>丝状</vt:lpstr>
      <vt:lpstr>画廊</vt:lpstr>
      <vt:lpstr>回顾</vt:lpstr>
      <vt:lpstr>Badge</vt:lpstr>
      <vt:lpstr>1_画廊</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1103700838@qq.com</dc:creator>
  <cp:lastModifiedBy>1103700838@qq.com</cp:lastModifiedBy>
  <cp:revision>16</cp:revision>
  <dcterms:created xsi:type="dcterms:W3CDTF">2017-11-14T12:30:49Z</dcterms:created>
  <dcterms:modified xsi:type="dcterms:W3CDTF">2017-11-14T15:10:14Z</dcterms:modified>
</cp:coreProperties>
</file>